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68"/>
  </p:notesMasterIdLst>
  <p:sldIdLst>
    <p:sldId id="256" r:id="rId2"/>
    <p:sldId id="257" r:id="rId3"/>
    <p:sldId id="278" r:id="rId4"/>
    <p:sldId id="276" r:id="rId5"/>
    <p:sldId id="275" r:id="rId6"/>
    <p:sldId id="315" r:id="rId7"/>
    <p:sldId id="293" r:id="rId8"/>
    <p:sldId id="380" r:id="rId9"/>
    <p:sldId id="383" r:id="rId10"/>
    <p:sldId id="384" r:id="rId11"/>
    <p:sldId id="385" r:id="rId12"/>
    <p:sldId id="386" r:id="rId13"/>
    <p:sldId id="387" r:id="rId14"/>
    <p:sldId id="389" r:id="rId15"/>
    <p:sldId id="381" r:id="rId16"/>
    <p:sldId id="308" r:id="rId17"/>
    <p:sldId id="309" r:id="rId18"/>
    <p:sldId id="335" r:id="rId19"/>
    <p:sldId id="371" r:id="rId20"/>
    <p:sldId id="333" r:id="rId21"/>
    <p:sldId id="374" r:id="rId22"/>
    <p:sldId id="353" r:id="rId23"/>
    <p:sldId id="416" r:id="rId24"/>
    <p:sldId id="390" r:id="rId25"/>
    <p:sldId id="397" r:id="rId26"/>
    <p:sldId id="396" r:id="rId27"/>
    <p:sldId id="417" r:id="rId28"/>
    <p:sldId id="400" r:id="rId29"/>
    <p:sldId id="405" r:id="rId30"/>
    <p:sldId id="401" r:id="rId31"/>
    <p:sldId id="403" r:id="rId32"/>
    <p:sldId id="406" r:id="rId33"/>
    <p:sldId id="408" r:id="rId34"/>
    <p:sldId id="412" r:id="rId35"/>
    <p:sldId id="344" r:id="rId36"/>
    <p:sldId id="419" r:id="rId37"/>
    <p:sldId id="354" r:id="rId38"/>
    <p:sldId id="355" r:id="rId39"/>
    <p:sldId id="409" r:id="rId40"/>
    <p:sldId id="347" r:id="rId41"/>
    <p:sldId id="410" r:id="rId42"/>
    <p:sldId id="411" r:id="rId43"/>
    <p:sldId id="365" r:id="rId44"/>
    <p:sldId id="357" r:id="rId45"/>
    <p:sldId id="413" r:id="rId46"/>
    <p:sldId id="312" r:id="rId47"/>
    <p:sldId id="311" r:id="rId48"/>
    <p:sldId id="313" r:id="rId49"/>
    <p:sldId id="325" r:id="rId50"/>
    <p:sldId id="327" r:id="rId51"/>
    <p:sldId id="326" r:id="rId52"/>
    <p:sldId id="317" r:id="rId53"/>
    <p:sldId id="418" r:id="rId54"/>
    <p:sldId id="379" r:id="rId55"/>
    <p:sldId id="307" r:id="rId56"/>
    <p:sldId id="323" r:id="rId57"/>
    <p:sldId id="270" r:id="rId58"/>
    <p:sldId id="271" r:id="rId59"/>
    <p:sldId id="391" r:id="rId60"/>
    <p:sldId id="295" r:id="rId61"/>
    <p:sldId id="395" r:id="rId62"/>
    <p:sldId id="414" r:id="rId63"/>
    <p:sldId id="364" r:id="rId64"/>
    <p:sldId id="329" r:id="rId65"/>
    <p:sldId id="328" r:id="rId66"/>
    <p:sldId id="330"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6837" autoAdjust="0"/>
  </p:normalViewPr>
  <p:slideViewPr>
    <p:cSldViewPr snapToGrid="0">
      <p:cViewPr varScale="1">
        <p:scale>
          <a:sx n="127" d="100"/>
          <a:sy n="127" d="100"/>
        </p:scale>
        <p:origin x="186"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OneDrive\Documents\Conferences\TechUG\2018\Manchester\steamusag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steamusage!$H$1</c:f>
              <c:strCache>
                <c:ptCount val="1"/>
                <c:pt idx="0">
                  <c:v>SizeGB</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steamusage!$A$2:$A$21</c:f>
              <c:strCache>
                <c:ptCount val="20"/>
                <c:pt idx="0">
                  <c:v>Deus Ex Mankind Divided</c:v>
                </c:pt>
                <c:pt idx="1">
                  <c:v>Warhammer End Times Vermintide</c:v>
                </c:pt>
                <c:pt idx="2">
                  <c:v>PAYDAY 2</c:v>
                </c:pt>
                <c:pt idx="3">
                  <c:v>Wolfenstein.The.New.Order</c:v>
                </c:pt>
                <c:pt idx="4">
                  <c:v>ShadowOfMordor</c:v>
                </c:pt>
                <c:pt idx="5">
                  <c:v>Dishonored2</c:v>
                </c:pt>
                <c:pt idx="6">
                  <c:v>BioShock Infinite</c:v>
                </c:pt>
                <c:pt idx="7">
                  <c:v>Wolfenstein The Old Blood</c:v>
                </c:pt>
                <c:pt idx="8">
                  <c:v>Dawn of War III</c:v>
                </c:pt>
                <c:pt idx="9">
                  <c:v>Arma 3</c:v>
                </c:pt>
                <c:pt idx="10">
                  <c:v>Sniper Elite 3</c:v>
                </c:pt>
                <c:pt idx="11">
                  <c:v>Dishonored_DeathOfTheOutsider</c:v>
                </c:pt>
                <c:pt idx="12">
                  <c:v>Team Fortress 2</c:v>
                </c:pt>
                <c:pt idx="13">
                  <c:v>left 4 dead 2</c:v>
                </c:pt>
                <c:pt idx="14">
                  <c:v>Deus Ex Human Revolution Director's Cut</c:v>
                </c:pt>
                <c:pt idx="15">
                  <c:v>PlanetSide 2</c:v>
                </c:pt>
                <c:pt idx="16">
                  <c:v>Subnautica</c:v>
                </c:pt>
                <c:pt idx="17">
                  <c:v>Dishonored</c:v>
                </c:pt>
                <c:pt idx="18">
                  <c:v>Black Mesa</c:v>
                </c:pt>
                <c:pt idx="19">
                  <c:v>Battlefleet Gothic Armada</c:v>
                </c:pt>
              </c:strCache>
            </c:strRef>
          </c:cat>
          <c:val>
            <c:numRef>
              <c:f>steamusage!$H$2:$H$21</c:f>
              <c:numCache>
                <c:formatCode>0.00</c:formatCode>
                <c:ptCount val="20"/>
                <c:pt idx="0">
                  <c:v>58.084726337890622</c:v>
                </c:pt>
                <c:pt idx="1">
                  <c:v>49.604593281249997</c:v>
                </c:pt>
                <c:pt idx="2">
                  <c:v>47.151610371093753</c:v>
                </c:pt>
                <c:pt idx="3">
                  <c:v>43.565418242187498</c:v>
                </c:pt>
                <c:pt idx="4">
                  <c:v>42.785045625000002</c:v>
                </c:pt>
                <c:pt idx="5">
                  <c:v>41.638576503906251</c:v>
                </c:pt>
                <c:pt idx="6">
                  <c:v>41.35085201171875</c:v>
                </c:pt>
                <c:pt idx="7">
                  <c:v>36.395888330078122</c:v>
                </c:pt>
                <c:pt idx="8">
                  <c:v>30.057428359374999</c:v>
                </c:pt>
                <c:pt idx="9">
                  <c:v>29.582265849609374</c:v>
                </c:pt>
                <c:pt idx="10">
                  <c:v>25.349394794921874</c:v>
                </c:pt>
                <c:pt idx="11">
                  <c:v>23.408645634765627</c:v>
                </c:pt>
                <c:pt idx="12">
                  <c:v>20.677115439453125</c:v>
                </c:pt>
                <c:pt idx="13">
                  <c:v>18.71880626953125</c:v>
                </c:pt>
                <c:pt idx="14">
                  <c:v>17.793347363281249</c:v>
                </c:pt>
                <c:pt idx="15">
                  <c:v>17.005233769531252</c:v>
                </c:pt>
                <c:pt idx="16">
                  <c:v>14.081575390625</c:v>
                </c:pt>
                <c:pt idx="17">
                  <c:v>13.052315712890625</c:v>
                </c:pt>
                <c:pt idx="18">
                  <c:v>12.963118554687499</c:v>
                </c:pt>
                <c:pt idx="19">
                  <c:v>12.820776943359375</c:v>
                </c:pt>
              </c:numCache>
            </c:numRef>
          </c:val>
          <c:extLst>
            <c:ext xmlns:c16="http://schemas.microsoft.com/office/drawing/2014/chart" uri="{C3380CC4-5D6E-409C-BE32-E72D297353CC}">
              <c16:uniqueId val="{00000000-0DB4-4514-A66B-EBAB927CF219}"/>
            </c:ext>
          </c:extLst>
        </c:ser>
        <c:dLbls>
          <c:dLblPos val="outEnd"/>
          <c:showLegendKey val="0"/>
          <c:showVal val="1"/>
          <c:showCatName val="0"/>
          <c:showSerName val="0"/>
          <c:showPercent val="0"/>
          <c:showBubbleSize val="0"/>
        </c:dLbls>
        <c:gapWidth val="182"/>
        <c:axId val="434904112"/>
        <c:axId val="434903128"/>
      </c:barChart>
      <c:catAx>
        <c:axId val="434904112"/>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Directory</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34903128"/>
        <c:crosses val="autoZero"/>
        <c:auto val="1"/>
        <c:lblAlgn val="ctr"/>
        <c:lblOffset val="100"/>
        <c:noMultiLvlLbl val="0"/>
      </c:catAx>
      <c:valAx>
        <c:axId val="434903128"/>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Size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4904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28AB3-69F7-4C64-9145-A4819E3D2ADB}" type="datetimeFigureOut">
              <a:rPr lang="en-GB" smtClean="0"/>
              <a:t>18/03/2018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FBC7-2CEA-46F3-AA3E-32F14154EA53}" type="slidenum">
              <a:rPr lang="en-GB" smtClean="0"/>
              <a:t>‹#›</a:t>
            </a:fld>
            <a:endParaRPr lang="en-GB"/>
          </a:p>
        </p:txBody>
      </p:sp>
    </p:spTree>
    <p:extLst>
      <p:ext uri="{BB962C8B-B14F-4D97-AF65-F5344CB8AC3E}">
        <p14:creationId xmlns:p14="http://schemas.microsoft.com/office/powerpoint/2010/main" val="270448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3/18/2018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3/18/2018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3/18/2018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803.02931" TargetMode="External"/><Relationship Id="rId2" Type="http://schemas.openxmlformats.org/officeDocument/2006/relationships/hyperlink" Target="http://legacydirs.umiacs.umd.edu/~tdumitra/papers/CCS-2017.pdf"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s://www.theregister.co.uk/2018/03/12/susicious_digital_cetificate_sal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SwiftOnSecurity/sysmon-confi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wnload.sysinternals.com/files/SysinternalsSuite-Nano.zip" TargetMode="External"/><Relationship Id="rId2" Type="http://schemas.openxmlformats.org/officeDocument/2006/relationships/hyperlink" Target="https://download.sysinternals.com/files/SysinternalsSuite.zip" TargetMode="External"/><Relationship Id="rId1" Type="http://schemas.openxmlformats.org/officeDocument/2006/relationships/slideLayout" Target="../slideLayouts/slideLayout2.xml"/><Relationship Id="rId4" Type="http://schemas.openxmlformats.org/officeDocument/2006/relationships/hyperlink" Target="https://forum.sysinternals.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blogs.technet.microsoft.com/markrussinovich/" TargetMode="External"/><Relationship Id="rId2" Type="http://schemas.openxmlformats.org/officeDocument/2006/relationships/hyperlink" Target="https://docs.microsoft.com/en-us/sysinternals/learn/webcasts" TargetMode="External"/><Relationship Id="rId1" Type="http://schemas.openxmlformats.org/officeDocument/2006/relationships/slideLayout" Target="../slideLayouts/slideLayout2.xml"/><Relationship Id="rId4" Type="http://schemas.openxmlformats.org/officeDocument/2006/relationships/hyperlink" Target="https://channel9.msdn.com/Search?term=sysinternals#ch9Search&amp;lang-en=en&amp;pubDate=year"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bytesizedalex.com/compress-symbols-files-to-save-space/" TargetMode="External"/><Relationship Id="rId2" Type="http://schemas.openxmlformats.org/officeDocument/2006/relationships/hyperlink" Target="https://docs.microsoft.com/en-us/windows-hardware/drivers/debugger/debugger-download-tools"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hyperlink" Target="https://notepad-plus-plus.org/"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saconference.com/writable/presentations/file_upload/hta-w05-tracking_hackers_on_your_network_with_sysinternals_sysmon.pdf" TargetMode="External"/><Relationship Id="rId7" Type="http://schemas.openxmlformats.org/officeDocument/2006/relationships/hyperlink" Target="https://cqureacademy.com/blog/server-monitoring/sysmon-configuration-file" TargetMode="External"/><Relationship Id="rId2" Type="http://schemas.openxmlformats.org/officeDocument/2006/relationships/hyperlink" Target="https://github.com/SwiftOnSecurity/sysmon-config" TargetMode="External"/><Relationship Id="rId1" Type="http://schemas.openxmlformats.org/officeDocument/2006/relationships/slideLayout" Target="../slideLayouts/slideLayout2.xml"/><Relationship Id="rId6" Type="http://schemas.openxmlformats.org/officeDocument/2006/relationships/hyperlink" Target="https://cqureacademy.com/blog/server-monitoring/sysmon" TargetMode="External"/><Relationship Id="rId5" Type="http://schemas.openxmlformats.org/officeDocument/2006/relationships/hyperlink" Target="https://blogs.technet.microsoft.com/motiba/2017/12/07/sysinternals-sysmon-suspicious-activity-guide/" TargetMode="External"/><Relationship Id="rId4" Type="http://schemas.openxmlformats.org/officeDocument/2006/relationships/hyperlink" Target="https://blogs.technet.microsoft.com/motiba/2016/10/18/sysinternals-sysmon-unleashe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blogs.technet.microsoft.com/jepayne/2015/11/23/monitoring-what-matters-windows-event-forwarding-for-everyone-even-if-you-already-have-a-siem/" TargetMode="External"/><Relationship Id="rId2" Type="http://schemas.openxmlformats.org/officeDocument/2006/relationships/hyperlink" Target="https://social.technet.microsoft.com/wiki/contents/articles/33895.windows-event-forwarding.aspx" TargetMode="External"/><Relationship Id="rId1" Type="http://schemas.openxmlformats.org/officeDocument/2006/relationships/slideLayout" Target="../slideLayouts/slideLayout2.xml"/><Relationship Id="rId4" Type="http://schemas.openxmlformats.org/officeDocument/2006/relationships/hyperlink" Target="https://channel9.msdn.com/Events/Ignite/Australia-2015/INF327"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5356" y="2226039"/>
            <a:ext cx="9424087" cy="2893102"/>
          </a:xfrm>
        </p:spPr>
        <p:txBody>
          <a:bodyPr/>
          <a:lstStyle/>
          <a:p>
            <a:pPr algn="l"/>
            <a:r>
              <a:rPr lang="en-GB" dirty="0" smtClean="0">
                <a:solidFill>
                  <a:schemeClr val="tx1">
                    <a:lumMod val="65000"/>
                    <a:lumOff val="35000"/>
                  </a:schemeClr>
                </a:solidFill>
              </a:rPr>
              <a:t>Windows </a:t>
            </a:r>
            <a:r>
              <a:rPr lang="en-GB" dirty="0" err="1" smtClean="0">
                <a:solidFill>
                  <a:schemeClr val="tx1">
                    <a:lumMod val="65000"/>
                    <a:lumOff val="35000"/>
                  </a:schemeClr>
                </a:solidFill>
              </a:rPr>
              <a:t>Sysinternals</a:t>
            </a: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smtClean="0">
                <a:solidFill>
                  <a:schemeClr val="tx1">
                    <a:lumMod val="65000"/>
                    <a:lumOff val="35000"/>
                  </a:schemeClr>
                </a:solidFill>
              </a:rPr>
              <a:t>Know </a:t>
            </a:r>
            <a:r>
              <a:rPr lang="en-GB" dirty="0">
                <a:solidFill>
                  <a:schemeClr val="tx1">
                    <a:lumMod val="65000"/>
                    <a:lumOff val="35000"/>
                  </a:schemeClr>
                </a:solidFill>
              </a:rPr>
              <a:t>Your Tools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47896">
            <a:off x="7718380" y="713795"/>
            <a:ext cx="3929265" cy="5666000"/>
          </a:xfrm>
          <a:prstGeom prst="rect">
            <a:avLst/>
          </a:prstGeom>
        </p:spPr>
      </p:pic>
    </p:spTree>
    <p:extLst>
      <p:ext uri="{BB962C8B-B14F-4D97-AF65-F5344CB8AC3E}">
        <p14:creationId xmlns:p14="http://schemas.microsoft.com/office/powerpoint/2010/main" val="2784292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Custom Fields - WMI</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26249"/>
            <a:ext cx="8596668" cy="3880773"/>
          </a:xfrm>
        </p:spPr>
        <p:txBody>
          <a:bodyPr/>
          <a:lstStyle/>
          <a:p>
            <a:r>
              <a:rPr lang="en-GB" dirty="0" smtClean="0"/>
              <a:t>Anything from Win32_* class</a:t>
            </a:r>
          </a:p>
          <a:p>
            <a:endParaRPr lang="en-GB" dirty="0"/>
          </a:p>
        </p:txBody>
      </p:sp>
      <p:pic>
        <p:nvPicPr>
          <p:cNvPr id="5" name="Picture 4"/>
          <p:cNvPicPr>
            <a:picLocks noChangeAspect="1"/>
          </p:cNvPicPr>
          <p:nvPr/>
        </p:nvPicPr>
        <p:blipFill>
          <a:blip r:embed="rId2"/>
          <a:stretch>
            <a:fillRect/>
          </a:stretch>
        </p:blipFill>
        <p:spPr>
          <a:xfrm>
            <a:off x="677334" y="2258400"/>
            <a:ext cx="4648200" cy="3171825"/>
          </a:xfrm>
          <a:prstGeom prst="rect">
            <a:avLst/>
          </a:prstGeom>
        </p:spPr>
      </p:pic>
      <p:pic>
        <p:nvPicPr>
          <p:cNvPr id="6" name="Picture 5"/>
          <p:cNvPicPr>
            <a:picLocks noChangeAspect="1"/>
          </p:cNvPicPr>
          <p:nvPr/>
        </p:nvPicPr>
        <p:blipFill>
          <a:blip r:embed="rId3"/>
          <a:stretch>
            <a:fillRect/>
          </a:stretch>
        </p:blipFill>
        <p:spPr>
          <a:xfrm>
            <a:off x="2055526" y="2586400"/>
            <a:ext cx="4648200" cy="3171825"/>
          </a:xfrm>
          <a:prstGeom prst="rect">
            <a:avLst/>
          </a:prstGeom>
        </p:spPr>
      </p:pic>
      <p:pic>
        <p:nvPicPr>
          <p:cNvPr id="7" name="Picture 6"/>
          <p:cNvPicPr>
            <a:picLocks noChangeAspect="1"/>
          </p:cNvPicPr>
          <p:nvPr/>
        </p:nvPicPr>
        <p:blipFill>
          <a:blip r:embed="rId4"/>
          <a:stretch>
            <a:fillRect/>
          </a:stretch>
        </p:blipFill>
        <p:spPr>
          <a:xfrm>
            <a:off x="5314898" y="2912370"/>
            <a:ext cx="4648200" cy="3171825"/>
          </a:xfrm>
          <a:prstGeom prst="rect">
            <a:avLst/>
          </a:prstGeom>
        </p:spPr>
      </p:pic>
    </p:spTree>
    <p:extLst>
      <p:ext uri="{BB962C8B-B14F-4D97-AF65-F5344CB8AC3E}">
        <p14:creationId xmlns:p14="http://schemas.microsoft.com/office/powerpoint/2010/main" val="1272887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Custom Fields </a:t>
            </a:r>
            <a:r>
              <a:rPr lang="en-GB" dirty="0" smtClean="0">
                <a:solidFill>
                  <a:schemeClr val="tx1">
                    <a:lumMod val="65000"/>
                    <a:lumOff val="35000"/>
                  </a:schemeClr>
                </a:solidFill>
              </a:rPr>
              <a:t>– Environment Variables</a:t>
            </a:r>
            <a:endParaRPr lang="en-GB" dirty="0"/>
          </a:p>
        </p:txBody>
      </p:sp>
      <p:sp>
        <p:nvSpPr>
          <p:cNvPr id="3" name="Content Placeholder 2"/>
          <p:cNvSpPr>
            <a:spLocks noGrp="1"/>
          </p:cNvSpPr>
          <p:nvPr>
            <p:ph idx="1"/>
          </p:nvPr>
        </p:nvSpPr>
        <p:spPr>
          <a:xfrm>
            <a:off x="677334" y="1718379"/>
            <a:ext cx="8596668" cy="3880773"/>
          </a:xfrm>
        </p:spPr>
        <p:txBody>
          <a:bodyPr/>
          <a:lstStyle/>
          <a:p>
            <a:r>
              <a:rPr lang="en-GB" dirty="0" smtClean="0"/>
              <a:t>Select from system defined environment variables</a:t>
            </a:r>
          </a:p>
          <a:p>
            <a:r>
              <a:rPr lang="en-GB" dirty="0" smtClean="0"/>
              <a:t>These can be expanded by installed software or configurations</a:t>
            </a:r>
          </a:p>
          <a:p>
            <a:pPr lvl="1"/>
            <a:r>
              <a:rPr lang="en-GB" dirty="0" smtClean="0"/>
              <a:t>Use ‘set’ command to see them from traditional cmd.exe window</a:t>
            </a:r>
          </a:p>
        </p:txBody>
      </p:sp>
      <p:pic>
        <p:nvPicPr>
          <p:cNvPr id="5" name="Picture 4"/>
          <p:cNvPicPr>
            <a:picLocks noChangeAspect="1"/>
          </p:cNvPicPr>
          <p:nvPr/>
        </p:nvPicPr>
        <p:blipFill>
          <a:blip r:embed="rId2"/>
          <a:stretch>
            <a:fillRect/>
          </a:stretch>
        </p:blipFill>
        <p:spPr>
          <a:xfrm>
            <a:off x="677334" y="3124797"/>
            <a:ext cx="2238375" cy="2019300"/>
          </a:xfrm>
          <a:prstGeom prst="rect">
            <a:avLst/>
          </a:prstGeom>
        </p:spPr>
      </p:pic>
      <p:pic>
        <p:nvPicPr>
          <p:cNvPr id="6" name="Picture 5"/>
          <p:cNvPicPr>
            <a:picLocks noChangeAspect="1"/>
          </p:cNvPicPr>
          <p:nvPr/>
        </p:nvPicPr>
        <p:blipFill>
          <a:blip r:embed="rId3"/>
          <a:stretch>
            <a:fillRect/>
          </a:stretch>
        </p:blipFill>
        <p:spPr>
          <a:xfrm>
            <a:off x="2064194" y="3515859"/>
            <a:ext cx="2238375" cy="2019300"/>
          </a:xfrm>
          <a:prstGeom prst="rect">
            <a:avLst/>
          </a:prstGeom>
        </p:spPr>
      </p:pic>
      <p:pic>
        <p:nvPicPr>
          <p:cNvPr id="7" name="Picture 6"/>
          <p:cNvPicPr>
            <a:picLocks noChangeAspect="1"/>
          </p:cNvPicPr>
          <p:nvPr/>
        </p:nvPicPr>
        <p:blipFill>
          <a:blip r:embed="rId4"/>
          <a:stretch>
            <a:fillRect/>
          </a:stretch>
        </p:blipFill>
        <p:spPr>
          <a:xfrm>
            <a:off x="4512343" y="3124797"/>
            <a:ext cx="2238375" cy="2019300"/>
          </a:xfrm>
          <a:prstGeom prst="rect">
            <a:avLst/>
          </a:prstGeom>
        </p:spPr>
      </p:pic>
      <p:pic>
        <p:nvPicPr>
          <p:cNvPr id="8" name="Picture 7"/>
          <p:cNvPicPr>
            <a:picLocks noChangeAspect="1"/>
          </p:cNvPicPr>
          <p:nvPr/>
        </p:nvPicPr>
        <p:blipFill>
          <a:blip r:embed="rId5"/>
          <a:stretch>
            <a:fillRect/>
          </a:stretch>
        </p:blipFill>
        <p:spPr>
          <a:xfrm>
            <a:off x="6233828" y="3515859"/>
            <a:ext cx="2238375" cy="2019300"/>
          </a:xfrm>
          <a:prstGeom prst="rect">
            <a:avLst/>
          </a:prstGeom>
        </p:spPr>
      </p:pic>
      <p:pic>
        <p:nvPicPr>
          <p:cNvPr id="9" name="Picture 8"/>
          <p:cNvPicPr>
            <a:picLocks noChangeAspect="1"/>
          </p:cNvPicPr>
          <p:nvPr/>
        </p:nvPicPr>
        <p:blipFill>
          <a:blip r:embed="rId6"/>
          <a:stretch>
            <a:fillRect/>
          </a:stretch>
        </p:blipFill>
        <p:spPr>
          <a:xfrm>
            <a:off x="3714026" y="4280260"/>
            <a:ext cx="2238375" cy="2019300"/>
          </a:xfrm>
          <a:prstGeom prst="rect">
            <a:avLst/>
          </a:prstGeom>
        </p:spPr>
      </p:pic>
      <p:pic>
        <p:nvPicPr>
          <p:cNvPr id="10" name="Picture 9"/>
          <p:cNvPicPr>
            <a:picLocks noChangeAspect="1"/>
          </p:cNvPicPr>
          <p:nvPr/>
        </p:nvPicPr>
        <p:blipFill>
          <a:blip r:embed="rId7"/>
          <a:stretch>
            <a:fillRect/>
          </a:stretch>
        </p:blipFill>
        <p:spPr>
          <a:xfrm>
            <a:off x="7546878" y="4260794"/>
            <a:ext cx="2238375" cy="2019300"/>
          </a:xfrm>
          <a:prstGeom prst="rect">
            <a:avLst/>
          </a:prstGeom>
        </p:spPr>
      </p:pic>
    </p:spTree>
    <p:extLst>
      <p:ext uri="{BB962C8B-B14F-4D97-AF65-F5344CB8AC3E}">
        <p14:creationId xmlns:p14="http://schemas.microsoft.com/office/powerpoint/2010/main" val="3861777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Custom </a:t>
            </a:r>
            <a:r>
              <a:rPr lang="en-GB" dirty="0" smtClean="0">
                <a:solidFill>
                  <a:schemeClr val="tx1">
                    <a:lumMod val="65000"/>
                    <a:lumOff val="35000"/>
                  </a:schemeClr>
                </a:solidFill>
              </a:rPr>
              <a:t>Fields – File Version</a:t>
            </a:r>
            <a:endParaRPr lang="en-GB" dirty="0"/>
          </a:p>
        </p:txBody>
      </p:sp>
      <p:sp>
        <p:nvSpPr>
          <p:cNvPr id="3" name="Content Placeholder 2"/>
          <p:cNvSpPr>
            <a:spLocks noGrp="1"/>
          </p:cNvSpPr>
          <p:nvPr>
            <p:ph idx="1"/>
          </p:nvPr>
        </p:nvSpPr>
        <p:spPr>
          <a:xfrm>
            <a:off x="677334" y="1770008"/>
            <a:ext cx="8596668" cy="3880773"/>
          </a:xfrm>
        </p:spPr>
        <p:txBody>
          <a:bodyPr/>
          <a:lstStyle/>
          <a:p>
            <a:r>
              <a:rPr lang="en-GB" dirty="0" smtClean="0"/>
              <a:t>Handy way of displaying application version information on the desktop – hypervisor guest tools version, AV or perhaps version information for the installed application – SQL </a:t>
            </a:r>
            <a:r>
              <a:rPr lang="en-GB" dirty="0" err="1" smtClean="0"/>
              <a:t>etc</a:t>
            </a:r>
            <a:endParaRPr lang="en-GB" dirty="0"/>
          </a:p>
        </p:txBody>
      </p:sp>
      <p:pic>
        <p:nvPicPr>
          <p:cNvPr id="4" name="Picture 3"/>
          <p:cNvPicPr>
            <a:picLocks noChangeAspect="1"/>
          </p:cNvPicPr>
          <p:nvPr/>
        </p:nvPicPr>
        <p:blipFill>
          <a:blip r:embed="rId2"/>
          <a:stretch>
            <a:fillRect/>
          </a:stretch>
        </p:blipFill>
        <p:spPr>
          <a:xfrm>
            <a:off x="1022793" y="3059981"/>
            <a:ext cx="3952875" cy="2590800"/>
          </a:xfrm>
          <a:prstGeom prst="rect">
            <a:avLst/>
          </a:prstGeom>
        </p:spPr>
      </p:pic>
      <p:pic>
        <p:nvPicPr>
          <p:cNvPr id="5" name="Picture 4"/>
          <p:cNvPicPr>
            <a:picLocks noChangeAspect="1"/>
          </p:cNvPicPr>
          <p:nvPr/>
        </p:nvPicPr>
        <p:blipFill>
          <a:blip r:embed="rId3"/>
          <a:stretch>
            <a:fillRect/>
          </a:stretch>
        </p:blipFill>
        <p:spPr>
          <a:xfrm>
            <a:off x="5293645" y="3710394"/>
            <a:ext cx="4595060" cy="1239457"/>
          </a:xfrm>
          <a:prstGeom prst="rect">
            <a:avLst/>
          </a:prstGeom>
        </p:spPr>
      </p:pic>
    </p:spTree>
    <p:extLst>
      <p:ext uri="{BB962C8B-B14F-4D97-AF65-F5344CB8AC3E}">
        <p14:creationId xmlns:p14="http://schemas.microsoft.com/office/powerpoint/2010/main" val="3541513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Custom Fields – File </a:t>
            </a:r>
            <a:r>
              <a:rPr lang="en-GB" dirty="0" smtClean="0">
                <a:solidFill>
                  <a:schemeClr val="tx1">
                    <a:lumMod val="65000"/>
                    <a:lumOff val="35000"/>
                  </a:schemeClr>
                </a:solidFill>
              </a:rPr>
              <a:t>Content</a:t>
            </a:r>
            <a:endParaRPr lang="en-GB" dirty="0"/>
          </a:p>
        </p:txBody>
      </p:sp>
      <p:sp>
        <p:nvSpPr>
          <p:cNvPr id="3" name="Content Placeholder 2"/>
          <p:cNvSpPr>
            <a:spLocks noGrp="1"/>
          </p:cNvSpPr>
          <p:nvPr>
            <p:ph idx="1"/>
          </p:nvPr>
        </p:nvSpPr>
        <p:spPr>
          <a:xfrm>
            <a:off x="677334" y="2160589"/>
            <a:ext cx="3759755" cy="3880773"/>
          </a:xfrm>
        </p:spPr>
        <p:txBody>
          <a:bodyPr/>
          <a:lstStyle/>
          <a:p>
            <a:r>
              <a:rPr lang="en-GB" dirty="0" smtClean="0"/>
              <a:t>Pull data from a file and write to desktop</a:t>
            </a:r>
          </a:p>
          <a:p>
            <a:endParaRPr lang="en-GB" dirty="0"/>
          </a:p>
          <a:p>
            <a:r>
              <a:rPr lang="en-GB" dirty="0" smtClean="0"/>
              <a:t>You could write a script to export data to a file then read that info </a:t>
            </a:r>
            <a:r>
              <a:rPr lang="en-GB" dirty="0" err="1" smtClean="0"/>
              <a:t>BGInfo</a:t>
            </a:r>
            <a:endParaRPr lang="en-GB" dirty="0" smtClean="0"/>
          </a:p>
          <a:p>
            <a:endParaRPr lang="en-GB" dirty="0" smtClean="0"/>
          </a:p>
          <a:p>
            <a:r>
              <a:rPr lang="en-GB" dirty="0" smtClean="0"/>
              <a:t>Really gives you a lot of options for data display</a:t>
            </a:r>
            <a:endParaRPr lang="en-GB" dirty="0"/>
          </a:p>
        </p:txBody>
      </p:sp>
      <p:pic>
        <p:nvPicPr>
          <p:cNvPr id="6" name="Picture 5"/>
          <p:cNvPicPr>
            <a:picLocks noChangeAspect="1"/>
          </p:cNvPicPr>
          <p:nvPr/>
        </p:nvPicPr>
        <p:blipFill>
          <a:blip r:embed="rId2"/>
          <a:stretch>
            <a:fillRect/>
          </a:stretch>
        </p:blipFill>
        <p:spPr>
          <a:xfrm>
            <a:off x="4437089" y="1930400"/>
            <a:ext cx="3952875" cy="2590800"/>
          </a:xfrm>
          <a:prstGeom prst="rect">
            <a:avLst/>
          </a:prstGeom>
        </p:spPr>
      </p:pic>
      <p:pic>
        <p:nvPicPr>
          <p:cNvPr id="7" name="Picture 6"/>
          <p:cNvPicPr>
            <a:picLocks noChangeAspect="1"/>
          </p:cNvPicPr>
          <p:nvPr/>
        </p:nvPicPr>
        <p:blipFill>
          <a:blip r:embed="rId3"/>
          <a:stretch>
            <a:fillRect/>
          </a:stretch>
        </p:blipFill>
        <p:spPr>
          <a:xfrm>
            <a:off x="4579995" y="4004285"/>
            <a:ext cx="3667062" cy="1699072"/>
          </a:xfrm>
          <a:prstGeom prst="rect">
            <a:avLst/>
          </a:prstGeom>
        </p:spPr>
      </p:pic>
      <p:pic>
        <p:nvPicPr>
          <p:cNvPr id="8" name="Picture 7"/>
          <p:cNvPicPr>
            <a:picLocks noChangeAspect="1"/>
          </p:cNvPicPr>
          <p:nvPr/>
        </p:nvPicPr>
        <p:blipFill>
          <a:blip r:embed="rId4"/>
          <a:stretch>
            <a:fillRect/>
          </a:stretch>
        </p:blipFill>
        <p:spPr>
          <a:xfrm>
            <a:off x="4285078" y="5756257"/>
            <a:ext cx="5261196" cy="891728"/>
          </a:xfrm>
          <a:prstGeom prst="rect">
            <a:avLst/>
          </a:prstGeom>
        </p:spPr>
      </p:pic>
    </p:spTree>
    <p:extLst>
      <p:ext uri="{BB962C8B-B14F-4D97-AF65-F5344CB8AC3E}">
        <p14:creationId xmlns:p14="http://schemas.microsoft.com/office/powerpoint/2010/main" val="5650033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7010"/>
          </a:xfrm>
        </p:spPr>
        <p:txBody>
          <a:bodyPr/>
          <a:lstStyle/>
          <a:p>
            <a:r>
              <a:rPr lang="en-GB" dirty="0" err="1" smtClean="0">
                <a:solidFill>
                  <a:schemeClr val="tx1">
                    <a:lumMod val="65000"/>
                    <a:lumOff val="35000"/>
                  </a:schemeClr>
                </a:solidFill>
              </a:rPr>
              <a:t>BGInfo</a:t>
            </a:r>
            <a:r>
              <a:rPr lang="en-GB" dirty="0" smtClean="0">
                <a:solidFill>
                  <a:schemeClr val="tx1">
                    <a:lumMod val="65000"/>
                    <a:lumOff val="35000"/>
                  </a:schemeClr>
                </a:solidFill>
              </a:rPr>
              <a:t> – Asset Management</a:t>
            </a:r>
            <a:endParaRPr lang="en-GB" dirty="0">
              <a:solidFill>
                <a:schemeClr val="tx1">
                  <a:lumMod val="65000"/>
                  <a:lumOff val="35000"/>
                </a:schemeClr>
              </a:solidFill>
            </a:endParaRPr>
          </a:p>
        </p:txBody>
      </p:sp>
      <p:pic>
        <p:nvPicPr>
          <p:cNvPr id="5" name="Content Placeholder 4"/>
          <p:cNvPicPr>
            <a:picLocks noGrp="1" noChangeAspect="1"/>
          </p:cNvPicPr>
          <p:nvPr>
            <p:ph idx="1"/>
          </p:nvPr>
        </p:nvPicPr>
        <p:blipFill>
          <a:blip r:embed="rId2"/>
          <a:stretch>
            <a:fillRect/>
          </a:stretch>
        </p:blipFill>
        <p:spPr>
          <a:xfrm>
            <a:off x="4506691" y="1561476"/>
            <a:ext cx="4238625" cy="3714750"/>
          </a:xfrm>
          <a:prstGeom prst="rect">
            <a:avLst/>
          </a:prstGeom>
        </p:spPr>
      </p:pic>
      <p:pic>
        <p:nvPicPr>
          <p:cNvPr id="4" name="Picture 3"/>
          <p:cNvPicPr>
            <a:picLocks noChangeAspect="1"/>
          </p:cNvPicPr>
          <p:nvPr/>
        </p:nvPicPr>
        <p:blipFill>
          <a:blip r:embed="rId3"/>
          <a:stretch>
            <a:fillRect/>
          </a:stretch>
        </p:blipFill>
        <p:spPr>
          <a:xfrm>
            <a:off x="677334" y="1561476"/>
            <a:ext cx="3524250" cy="3086100"/>
          </a:xfrm>
          <a:prstGeom prst="rect">
            <a:avLst/>
          </a:prstGeom>
        </p:spPr>
      </p:pic>
      <p:pic>
        <p:nvPicPr>
          <p:cNvPr id="6" name="Picture 5"/>
          <p:cNvPicPr>
            <a:picLocks noChangeAspect="1"/>
          </p:cNvPicPr>
          <p:nvPr/>
        </p:nvPicPr>
        <p:blipFill>
          <a:blip r:embed="rId4"/>
          <a:stretch>
            <a:fillRect/>
          </a:stretch>
        </p:blipFill>
        <p:spPr>
          <a:xfrm>
            <a:off x="6540005" y="1805379"/>
            <a:ext cx="4238625" cy="3714750"/>
          </a:xfrm>
          <a:prstGeom prst="rect">
            <a:avLst/>
          </a:prstGeom>
        </p:spPr>
      </p:pic>
      <p:sp>
        <p:nvSpPr>
          <p:cNvPr id="7" name="Rectangle 6"/>
          <p:cNvSpPr/>
          <p:nvPr/>
        </p:nvSpPr>
        <p:spPr>
          <a:xfrm>
            <a:off x="603668" y="4796854"/>
            <a:ext cx="3671581" cy="1446550"/>
          </a:xfrm>
          <a:prstGeom prst="rect">
            <a:avLst/>
          </a:prstGeom>
        </p:spPr>
        <p:txBody>
          <a:bodyPr wrap="square">
            <a:spAutoFit/>
          </a:bodyPr>
          <a:lstStyle/>
          <a:p>
            <a:r>
              <a:rPr lang="en-GB" sz="1100" b="1" dirty="0" err="1">
                <a:solidFill>
                  <a:srgbClr val="000000"/>
                </a:solidFill>
              </a:rPr>
              <a:t>File|Database</a:t>
            </a:r>
            <a:r>
              <a:rPr lang="en-GB" sz="1100" b="1" dirty="0">
                <a:solidFill>
                  <a:srgbClr val="000000"/>
                </a:solidFill>
              </a:rPr>
              <a:t>:</a:t>
            </a:r>
            <a:r>
              <a:rPr lang="en-GB" sz="1100" dirty="0">
                <a:solidFill>
                  <a:srgbClr val="000000"/>
                </a:solidFill>
              </a:rPr>
              <a:t> Specifies a .XLS, .MDB or .TXT file or a connection string to an SQL database that </a:t>
            </a:r>
            <a:r>
              <a:rPr lang="en-GB" sz="1100" dirty="0" err="1">
                <a:solidFill>
                  <a:srgbClr val="000000"/>
                </a:solidFill>
              </a:rPr>
              <a:t>BGInfo</a:t>
            </a:r>
            <a:r>
              <a:rPr lang="en-GB" sz="1100" dirty="0">
                <a:solidFill>
                  <a:srgbClr val="000000"/>
                </a:solidFill>
              </a:rPr>
              <a:t> should use to store the information it generates</a:t>
            </a:r>
            <a:r>
              <a:rPr lang="en-GB" sz="1100" dirty="0" smtClean="0">
                <a:solidFill>
                  <a:srgbClr val="000000"/>
                </a:solidFill>
              </a:rPr>
              <a:t>. You </a:t>
            </a:r>
            <a:r>
              <a:rPr lang="en-GB" sz="1100" dirty="0">
                <a:solidFill>
                  <a:srgbClr val="000000"/>
                </a:solidFill>
              </a:rPr>
              <a:t>must ensure that all systems that access the file have the same version of MDAC and JET database support installed. It is recommended you use at least MDAC 2.5 and JET 4.0. If specifying an XLS file the file must already exist</a:t>
            </a:r>
            <a:r>
              <a:rPr lang="en-GB" sz="1100" dirty="0" smtClean="0">
                <a:solidFill>
                  <a:srgbClr val="000000"/>
                </a:solidFill>
              </a:rPr>
              <a:t>.</a:t>
            </a:r>
            <a:endParaRPr lang="en-GB" sz="1100" dirty="0"/>
          </a:p>
        </p:txBody>
      </p:sp>
    </p:spTree>
    <p:extLst>
      <p:ext uri="{BB962C8B-B14F-4D97-AF65-F5344CB8AC3E}">
        <p14:creationId xmlns:p14="http://schemas.microsoft.com/office/powerpoint/2010/main" val="760367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BGInfo</a:t>
            </a:r>
            <a:r>
              <a:rPr lang="en-GB" dirty="0" smtClean="0">
                <a:solidFill>
                  <a:schemeClr val="tx1">
                    <a:lumMod val="65000"/>
                    <a:lumOff val="35000"/>
                  </a:schemeClr>
                </a:solidFill>
              </a:rPr>
              <a:t> </a:t>
            </a:r>
            <a:r>
              <a:rPr lang="en-GB" dirty="0">
                <a:solidFill>
                  <a:schemeClr val="tx1">
                    <a:lumMod val="65000"/>
                    <a:lumOff val="35000"/>
                  </a:schemeClr>
                </a:solidFill>
              </a:rPr>
              <a:t>Command Line Syntax</a:t>
            </a:r>
          </a:p>
        </p:txBody>
      </p:sp>
      <p:graphicFrame>
        <p:nvGraphicFramePr>
          <p:cNvPr id="4" name="Content Placeholder 3"/>
          <p:cNvGraphicFramePr>
            <a:graphicFrameLocks noGrp="1"/>
          </p:cNvGraphicFramePr>
          <p:nvPr>
            <p:ph idx="1"/>
            <p:extLst/>
          </p:nvPr>
        </p:nvGraphicFramePr>
        <p:xfrm>
          <a:off x="677690" y="1358614"/>
          <a:ext cx="8596312" cy="5217160"/>
        </p:xfrm>
        <a:graphic>
          <a:graphicData uri="http://schemas.openxmlformats.org/drawingml/2006/table">
            <a:tbl>
              <a:tblPr firstRow="1" bandRow="1">
                <a:tableStyleId>{5C22544A-7EE6-4342-B048-85BDC9FD1C3A}</a:tableStyleId>
              </a:tblPr>
              <a:tblGrid>
                <a:gridCol w="1390953">
                  <a:extLst>
                    <a:ext uri="{9D8B030D-6E8A-4147-A177-3AD203B41FA5}">
                      <a16:colId xmlns:a16="http://schemas.microsoft.com/office/drawing/2014/main" val="2043412721"/>
                    </a:ext>
                  </a:extLst>
                </a:gridCol>
                <a:gridCol w="7205359">
                  <a:extLst>
                    <a:ext uri="{9D8B030D-6E8A-4147-A177-3AD203B41FA5}">
                      <a16:colId xmlns:a16="http://schemas.microsoft.com/office/drawing/2014/main" val="3486918255"/>
                    </a:ext>
                  </a:extLst>
                </a:gridCol>
              </a:tblGrid>
              <a:tr h="370840">
                <a:tc>
                  <a:txBody>
                    <a:bodyPr/>
                    <a:lstStyle/>
                    <a:p>
                      <a:pPr algn="ctr"/>
                      <a:r>
                        <a:rPr lang="en-GB" dirty="0" smtClean="0">
                          <a:latin typeface="+mn-lt"/>
                        </a:rPr>
                        <a:t>Parameter</a:t>
                      </a:r>
                      <a:endParaRPr lang="en-GB" dirty="0">
                        <a:latin typeface="+mn-lt"/>
                      </a:endParaRPr>
                    </a:p>
                  </a:txBody>
                  <a:tcPr/>
                </a:tc>
                <a:tc>
                  <a:txBody>
                    <a:bodyPr/>
                    <a:lstStyle/>
                    <a:p>
                      <a:pPr algn="ctr"/>
                      <a:r>
                        <a:rPr lang="en-GB" dirty="0" smtClean="0">
                          <a:latin typeface="+mn-lt"/>
                        </a:rPr>
                        <a:t>Description</a:t>
                      </a:r>
                      <a:endParaRPr lang="en-GB" dirty="0">
                        <a:latin typeface="+mn-lt"/>
                      </a:endParaRPr>
                    </a:p>
                  </a:txBody>
                  <a:tcPr/>
                </a:tc>
                <a:extLst>
                  <a:ext uri="{0D108BD9-81ED-4DB2-BD59-A6C34878D82A}">
                    <a16:rowId xmlns:a16="http://schemas.microsoft.com/office/drawing/2014/main" val="3736965459"/>
                  </a:ext>
                </a:extLst>
              </a:tr>
              <a:tr h="370840">
                <a:tc>
                  <a:txBody>
                    <a:bodyPr/>
                    <a:lstStyle/>
                    <a:p>
                      <a:pPr fontAlgn="t"/>
                      <a:r>
                        <a:rPr lang="en-GB" sz="1100" b="1" dirty="0">
                          <a:effectLst/>
                          <a:latin typeface="+mn-lt"/>
                        </a:rPr>
                        <a:t>&lt;path&gt;</a:t>
                      </a:r>
                      <a:endParaRPr lang="en-GB" sz="1100" dirty="0">
                        <a:effectLst/>
                        <a:latin typeface="+mn-lt"/>
                      </a:endParaRPr>
                    </a:p>
                  </a:txBody>
                  <a:tcPr marL="152400" marR="152400" marT="114300" marB="114300"/>
                </a:tc>
                <a:tc>
                  <a:txBody>
                    <a:bodyPr/>
                    <a:lstStyle/>
                    <a:p>
                      <a:pPr fontAlgn="t"/>
                      <a:r>
                        <a:rPr lang="en-GB" sz="1100" dirty="0">
                          <a:effectLst/>
                          <a:latin typeface="+mn-lt"/>
                        </a:rPr>
                        <a:t>Specifies the name of a configuration file to use for the current session. Changes to the configuration are automatically saved back to the file when OK or Apply is pressed. If this parameter is not present </a:t>
                      </a:r>
                      <a:r>
                        <a:rPr lang="en-GB" sz="1100" i="1" dirty="0" err="1">
                          <a:effectLst/>
                          <a:latin typeface="+mn-lt"/>
                        </a:rPr>
                        <a:t>BGInfo</a:t>
                      </a:r>
                      <a:r>
                        <a:rPr lang="en-GB" sz="1100" dirty="0">
                          <a:effectLst/>
                          <a:latin typeface="+mn-lt"/>
                        </a:rPr>
                        <a:t> uses the default configuration information which is stored in the registry under the current user ("HKEY_CURRENT_USER\Software\</a:t>
                      </a:r>
                      <a:r>
                        <a:rPr lang="en-GB" sz="1100" dirty="0" err="1">
                          <a:effectLst/>
                          <a:latin typeface="+mn-lt"/>
                        </a:rPr>
                        <a:t>Winternals</a:t>
                      </a:r>
                      <a:r>
                        <a:rPr lang="en-GB" sz="1100" dirty="0">
                          <a:effectLst/>
                          <a:latin typeface="+mn-lt"/>
                        </a:rPr>
                        <a:t>\</a:t>
                      </a:r>
                      <a:r>
                        <a:rPr lang="en-GB" sz="1100" i="1" dirty="0" err="1">
                          <a:effectLst/>
                          <a:latin typeface="+mn-lt"/>
                        </a:rPr>
                        <a:t>BGInfo</a:t>
                      </a:r>
                      <a:r>
                        <a:rPr lang="en-GB" sz="1100" dirty="0" smtClean="0">
                          <a:effectLst/>
                          <a:latin typeface="+mn-lt"/>
                        </a:rPr>
                        <a:t>").</a:t>
                      </a:r>
                      <a:endParaRPr lang="en-GB" sz="1100" dirty="0">
                        <a:effectLst/>
                        <a:latin typeface="+mn-lt"/>
                      </a:endParaRPr>
                    </a:p>
                  </a:txBody>
                  <a:tcPr marL="152400" marR="152400" marT="114300" marB="114300"/>
                </a:tc>
                <a:extLst>
                  <a:ext uri="{0D108BD9-81ED-4DB2-BD59-A6C34878D82A}">
                    <a16:rowId xmlns:a16="http://schemas.microsoft.com/office/drawing/2014/main" val="1645956582"/>
                  </a:ext>
                </a:extLst>
              </a:tr>
              <a:tr h="370840">
                <a:tc>
                  <a:txBody>
                    <a:bodyPr/>
                    <a:lstStyle/>
                    <a:p>
                      <a:pPr fontAlgn="t"/>
                      <a:r>
                        <a:rPr lang="en-GB" sz="1100" b="1">
                          <a:effectLst/>
                          <a:latin typeface="+mn-lt"/>
                        </a:rPr>
                        <a:t>/timer</a:t>
                      </a:r>
                      <a:endParaRPr lang="en-GB" sz="1100">
                        <a:effectLst/>
                        <a:latin typeface="+mn-lt"/>
                      </a:endParaRPr>
                    </a:p>
                  </a:txBody>
                  <a:tcPr marL="152400" marR="152400" marT="114300" marB="114300"/>
                </a:tc>
                <a:tc>
                  <a:txBody>
                    <a:bodyPr/>
                    <a:lstStyle/>
                    <a:p>
                      <a:pPr fontAlgn="t"/>
                      <a:r>
                        <a:rPr lang="en-GB" sz="1100" dirty="0">
                          <a:effectLst/>
                          <a:latin typeface="+mn-lt"/>
                        </a:rPr>
                        <a:t>Specifies the timeout value for the countdown timer, in seconds. Specifying zero will update the display without displaying the configuration dialog. Specifying 300 seconds or longer disables the timer </a:t>
                      </a:r>
                      <a:r>
                        <a:rPr lang="en-GB" sz="1100" dirty="0" smtClean="0">
                          <a:effectLst/>
                          <a:latin typeface="+mn-lt"/>
                        </a:rPr>
                        <a:t>altogether.</a:t>
                      </a:r>
                      <a:endParaRPr lang="en-GB" sz="1100" dirty="0">
                        <a:effectLst/>
                        <a:latin typeface="+mn-lt"/>
                      </a:endParaRPr>
                    </a:p>
                  </a:txBody>
                  <a:tcPr marL="152400" marR="152400" marT="114300" marB="114300"/>
                </a:tc>
                <a:extLst>
                  <a:ext uri="{0D108BD9-81ED-4DB2-BD59-A6C34878D82A}">
                    <a16:rowId xmlns:a16="http://schemas.microsoft.com/office/drawing/2014/main" val="217371730"/>
                  </a:ext>
                </a:extLst>
              </a:tr>
              <a:tr h="370840">
                <a:tc>
                  <a:txBody>
                    <a:bodyPr/>
                    <a:lstStyle/>
                    <a:p>
                      <a:pPr fontAlgn="t"/>
                      <a:r>
                        <a:rPr lang="en-GB" sz="1100" b="1">
                          <a:effectLst/>
                          <a:latin typeface="+mn-lt"/>
                        </a:rPr>
                        <a:t>/popup</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create a popup window containing the configured information without updating the desktop. The information is formatted exactly as it would if displayed on the desktop, but resides in a fitted window instead. When using this option the history database is not updated.</a:t>
                      </a:r>
                    </a:p>
                  </a:txBody>
                  <a:tcPr marL="152400" marR="152400" marT="114300" marB="114300"/>
                </a:tc>
                <a:extLst>
                  <a:ext uri="{0D108BD9-81ED-4DB2-BD59-A6C34878D82A}">
                    <a16:rowId xmlns:a16="http://schemas.microsoft.com/office/drawing/2014/main" val="2501278658"/>
                  </a:ext>
                </a:extLst>
              </a:tr>
              <a:tr h="370840">
                <a:tc>
                  <a:txBody>
                    <a:bodyPr/>
                    <a:lstStyle/>
                    <a:p>
                      <a:pPr fontAlgn="t"/>
                      <a:r>
                        <a:rPr lang="en-GB" sz="1100" b="1">
                          <a:effectLst/>
                          <a:latin typeface="+mn-lt"/>
                        </a:rPr>
                        <a:t>/silent</a:t>
                      </a:r>
                      <a:endParaRPr lang="en-GB" sz="1100">
                        <a:effectLst/>
                        <a:latin typeface="+mn-lt"/>
                      </a:endParaRPr>
                    </a:p>
                  </a:txBody>
                  <a:tcPr marL="152400" marR="152400" marT="114300" marB="114300"/>
                </a:tc>
                <a:tc>
                  <a:txBody>
                    <a:bodyPr/>
                    <a:lstStyle/>
                    <a:p>
                      <a:pPr fontAlgn="t"/>
                      <a:r>
                        <a:rPr lang="en-GB" sz="1100">
                          <a:effectLst/>
                          <a:latin typeface="+mn-lt"/>
                        </a:rPr>
                        <a:t>Suppresses error messages.</a:t>
                      </a:r>
                    </a:p>
                  </a:txBody>
                  <a:tcPr marL="152400" marR="152400" marT="114300" marB="114300"/>
                </a:tc>
                <a:extLst>
                  <a:ext uri="{0D108BD9-81ED-4DB2-BD59-A6C34878D82A}">
                    <a16:rowId xmlns:a16="http://schemas.microsoft.com/office/drawing/2014/main" val="2376414455"/>
                  </a:ext>
                </a:extLst>
              </a:tr>
              <a:tr h="370840">
                <a:tc>
                  <a:txBody>
                    <a:bodyPr/>
                    <a:lstStyle/>
                    <a:p>
                      <a:pPr fontAlgn="t"/>
                      <a:r>
                        <a:rPr lang="en-GB" sz="1100" b="1">
                          <a:effectLst/>
                          <a:latin typeface="+mn-lt"/>
                        </a:rPr>
                        <a:t>/taskbar</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place an icon in the taskbar's status area without updating the desktop. Clicking the icon causes the configured information to appear in a popup window. When using this option the history database is not updated.</a:t>
                      </a:r>
                    </a:p>
                  </a:txBody>
                  <a:tcPr marL="152400" marR="152400" marT="114300" marB="114300"/>
                </a:tc>
                <a:extLst>
                  <a:ext uri="{0D108BD9-81ED-4DB2-BD59-A6C34878D82A}">
                    <a16:rowId xmlns:a16="http://schemas.microsoft.com/office/drawing/2014/main" val="1885058150"/>
                  </a:ext>
                </a:extLst>
              </a:tr>
              <a:tr h="370840">
                <a:tc>
                  <a:txBody>
                    <a:bodyPr/>
                    <a:lstStyle/>
                    <a:p>
                      <a:pPr fontAlgn="t"/>
                      <a:r>
                        <a:rPr lang="en-GB" sz="1100" b="1">
                          <a:effectLst/>
                          <a:latin typeface="+mn-lt"/>
                        </a:rPr>
                        <a:t>/all</a:t>
                      </a:r>
                      <a:endParaRPr lang="en-GB" sz="1100">
                        <a:effectLst/>
                        <a:latin typeface="+mn-lt"/>
                      </a:endParaRPr>
                    </a:p>
                  </a:txBody>
                  <a:tcPr marL="152400" marR="152400" marT="114300" marB="114300"/>
                </a:tc>
                <a:tc>
                  <a:txBody>
                    <a:bodyPr/>
                    <a:lstStyle/>
                    <a:p>
                      <a:pPr fontAlgn="t"/>
                      <a:r>
                        <a:rPr lang="en-GB" sz="1100">
                          <a:effectLst/>
                          <a:latin typeface="+mn-lt"/>
                        </a:rPr>
                        <a:t>Specifies that </a:t>
                      </a:r>
                      <a:r>
                        <a:rPr lang="en-GB" sz="1100" i="1">
                          <a:effectLst/>
                          <a:latin typeface="+mn-lt"/>
                        </a:rPr>
                        <a:t>BGInfo</a:t>
                      </a:r>
                      <a:r>
                        <a:rPr lang="en-GB" sz="1100">
                          <a:effectLst/>
                          <a:latin typeface="+mn-lt"/>
                        </a:rPr>
                        <a:t> should change the wallpaper for any and all users currently logged in to the system. This option is useful within a Terminal Services environment, or when </a:t>
                      </a:r>
                      <a:r>
                        <a:rPr lang="en-GB" sz="1100" i="1">
                          <a:effectLst/>
                          <a:latin typeface="+mn-lt"/>
                        </a:rPr>
                        <a:t>BGInfo</a:t>
                      </a:r>
                      <a:r>
                        <a:rPr lang="en-GB" sz="1100">
                          <a:effectLst/>
                          <a:latin typeface="+mn-lt"/>
                        </a:rPr>
                        <a:t> is scheduled to run periodically on a system used by more than one person (see Using a Schedule below).</a:t>
                      </a:r>
                    </a:p>
                  </a:txBody>
                  <a:tcPr marL="152400" marR="152400" marT="114300" marB="114300"/>
                </a:tc>
                <a:extLst>
                  <a:ext uri="{0D108BD9-81ED-4DB2-BD59-A6C34878D82A}">
                    <a16:rowId xmlns:a16="http://schemas.microsoft.com/office/drawing/2014/main" val="3690040392"/>
                  </a:ext>
                </a:extLst>
              </a:tr>
              <a:tr h="370840">
                <a:tc>
                  <a:txBody>
                    <a:bodyPr/>
                    <a:lstStyle/>
                    <a:p>
                      <a:pPr fontAlgn="t"/>
                      <a:r>
                        <a:rPr lang="en-GB" sz="1100" b="1">
                          <a:effectLst/>
                          <a:latin typeface="+mn-lt"/>
                        </a:rPr>
                        <a:t>/log</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write errors to the specified log file instead of generating a warning dialog </a:t>
                      </a:r>
                      <a:r>
                        <a:rPr lang="en-GB" sz="1100" dirty="0" smtClean="0">
                          <a:effectLst/>
                          <a:latin typeface="+mn-lt"/>
                        </a:rPr>
                        <a:t>box.</a:t>
                      </a:r>
                      <a:endParaRPr lang="en-GB" sz="1100" dirty="0">
                        <a:effectLst/>
                        <a:latin typeface="+mn-lt"/>
                      </a:endParaRPr>
                    </a:p>
                  </a:txBody>
                  <a:tcPr marL="152400" marR="152400" marT="114300" marB="114300"/>
                </a:tc>
                <a:extLst>
                  <a:ext uri="{0D108BD9-81ED-4DB2-BD59-A6C34878D82A}">
                    <a16:rowId xmlns:a16="http://schemas.microsoft.com/office/drawing/2014/main" val="3268531699"/>
                  </a:ext>
                </a:extLst>
              </a:tr>
              <a:tr h="370840">
                <a:tc>
                  <a:txBody>
                    <a:bodyPr/>
                    <a:lstStyle/>
                    <a:p>
                      <a:pPr fontAlgn="t"/>
                      <a:r>
                        <a:rPr lang="en-GB" sz="1100" b="1">
                          <a:effectLst/>
                          <a:latin typeface="+mn-lt"/>
                        </a:rPr>
                        <a:t>/rtf</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write its output text to an RTF file. All formatting information and </a:t>
                      </a:r>
                      <a:r>
                        <a:rPr lang="en-GB" sz="1100" dirty="0" err="1">
                          <a:effectLst/>
                          <a:latin typeface="+mn-lt"/>
                        </a:rPr>
                        <a:t>colors</a:t>
                      </a:r>
                      <a:r>
                        <a:rPr lang="en-GB" sz="1100" dirty="0">
                          <a:effectLst/>
                          <a:latin typeface="+mn-lt"/>
                        </a:rPr>
                        <a:t> are included.</a:t>
                      </a:r>
                    </a:p>
                  </a:txBody>
                  <a:tcPr marL="152400" marR="152400" marT="114300" marB="114300"/>
                </a:tc>
                <a:extLst>
                  <a:ext uri="{0D108BD9-81ED-4DB2-BD59-A6C34878D82A}">
                    <a16:rowId xmlns:a16="http://schemas.microsoft.com/office/drawing/2014/main" val="3993765912"/>
                  </a:ext>
                </a:extLst>
              </a:tr>
            </a:tbl>
          </a:graphicData>
        </a:graphic>
      </p:graphicFrame>
    </p:spTree>
    <p:extLst>
      <p:ext uri="{BB962C8B-B14F-4D97-AF65-F5344CB8AC3E}">
        <p14:creationId xmlns:p14="http://schemas.microsoft.com/office/powerpoint/2010/main" val="902210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VMMap</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69936"/>
            <a:ext cx="5148580" cy="3880773"/>
          </a:xfrm>
        </p:spPr>
        <p:txBody>
          <a:bodyPr>
            <a:normAutofit lnSpcReduction="10000"/>
          </a:bodyPr>
          <a:lstStyle/>
          <a:p>
            <a:r>
              <a:rPr lang="en-GB" dirty="0" smtClean="0"/>
              <a:t>Virtual </a:t>
            </a:r>
            <a:r>
              <a:rPr lang="en-GB" dirty="0"/>
              <a:t>and physical memory analysis utility. It shows a breakdown of a process's committed virtual memory types as well as the amount of physical memory (working set) assigned by the operating system to those </a:t>
            </a:r>
            <a:r>
              <a:rPr lang="en-GB" dirty="0" smtClean="0"/>
              <a:t>types</a:t>
            </a:r>
          </a:p>
          <a:p>
            <a:endParaRPr lang="en-GB" dirty="0"/>
          </a:p>
          <a:p>
            <a:r>
              <a:rPr lang="en-GB" dirty="0" smtClean="0"/>
              <a:t>Supports export </a:t>
            </a:r>
            <a:r>
              <a:rPr lang="en-GB" dirty="0"/>
              <a:t>of data in multiple </a:t>
            </a:r>
            <a:r>
              <a:rPr lang="en-GB" dirty="0" smtClean="0"/>
              <a:t>formats</a:t>
            </a:r>
          </a:p>
          <a:p>
            <a:endParaRPr lang="en-GB" dirty="0"/>
          </a:p>
          <a:p>
            <a:r>
              <a:rPr lang="en-GB" dirty="0" smtClean="0"/>
              <a:t>Works on –</a:t>
            </a:r>
          </a:p>
          <a:p>
            <a:pPr lvl="1"/>
            <a:r>
              <a:rPr lang="en-GB" dirty="0"/>
              <a:t>Client: Windows Vista and </a:t>
            </a:r>
            <a:r>
              <a:rPr lang="en-GB" dirty="0" smtClean="0"/>
              <a:t>higher</a:t>
            </a:r>
            <a:endParaRPr lang="en-GB" dirty="0"/>
          </a:p>
          <a:p>
            <a:pPr lvl="1"/>
            <a:r>
              <a:rPr lang="en-GB" dirty="0"/>
              <a:t>Server: Windows Server 2008 and higher</a:t>
            </a:r>
          </a:p>
        </p:txBody>
      </p:sp>
      <p:pic>
        <p:nvPicPr>
          <p:cNvPr id="5" name="Picture 4"/>
          <p:cNvPicPr>
            <a:picLocks noChangeAspect="1"/>
          </p:cNvPicPr>
          <p:nvPr/>
        </p:nvPicPr>
        <p:blipFill>
          <a:blip r:embed="rId2"/>
          <a:stretch>
            <a:fillRect/>
          </a:stretch>
        </p:blipFill>
        <p:spPr>
          <a:xfrm>
            <a:off x="5825914" y="609600"/>
            <a:ext cx="6064284" cy="5889441"/>
          </a:xfrm>
          <a:prstGeom prst="rect">
            <a:avLst/>
          </a:prstGeom>
        </p:spPr>
      </p:pic>
    </p:spTree>
    <p:extLst>
      <p:ext uri="{BB962C8B-B14F-4D97-AF65-F5344CB8AC3E}">
        <p14:creationId xmlns:p14="http://schemas.microsoft.com/office/powerpoint/2010/main" val="3800633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VMMap</a:t>
            </a:r>
            <a:r>
              <a:rPr lang="en-GB" dirty="0" smtClean="0">
                <a:solidFill>
                  <a:schemeClr val="tx1">
                    <a:lumMod val="65000"/>
                    <a:lumOff val="35000"/>
                  </a:schemeClr>
                </a:solidFill>
              </a:rPr>
              <a:t> - Scenario</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392618"/>
            <a:ext cx="8596668" cy="3880773"/>
          </a:xfrm>
        </p:spPr>
        <p:txBody>
          <a:bodyPr>
            <a:normAutofit/>
          </a:bodyPr>
          <a:lstStyle/>
          <a:p>
            <a:r>
              <a:rPr lang="en-GB" dirty="0" smtClean="0"/>
              <a:t>Customer complains an important report fails to run – it worked previously but now fails</a:t>
            </a:r>
          </a:p>
          <a:p>
            <a:pPr lvl="1"/>
            <a:r>
              <a:rPr lang="en-GB" dirty="0" smtClean="0"/>
              <a:t>They contacted the application vendor who advised the error code indicates ‘out of memory’</a:t>
            </a:r>
          </a:p>
          <a:p>
            <a:pPr lvl="1"/>
            <a:r>
              <a:rPr lang="en-GB" dirty="0" smtClean="0"/>
              <a:t>Vendor states virtual machine lacks sufficient memory hence the software crashes when attempting to run large reports</a:t>
            </a:r>
          </a:p>
          <a:p>
            <a:endParaRPr lang="en-GB" dirty="0"/>
          </a:p>
        </p:txBody>
      </p:sp>
      <p:pic>
        <p:nvPicPr>
          <p:cNvPr id="4" name="Picture 3"/>
          <p:cNvPicPr>
            <a:picLocks noChangeAspect="1"/>
          </p:cNvPicPr>
          <p:nvPr/>
        </p:nvPicPr>
        <p:blipFill>
          <a:blip r:embed="rId2"/>
          <a:stretch>
            <a:fillRect/>
          </a:stretch>
        </p:blipFill>
        <p:spPr>
          <a:xfrm>
            <a:off x="815209" y="3634379"/>
            <a:ext cx="1331348" cy="2017874"/>
          </a:xfrm>
          <a:prstGeom prst="rect">
            <a:avLst/>
          </a:prstGeom>
        </p:spPr>
      </p:pic>
      <p:sp>
        <p:nvSpPr>
          <p:cNvPr id="5" name="TextBox 4"/>
          <p:cNvSpPr txBox="1"/>
          <p:nvPr/>
        </p:nvSpPr>
        <p:spPr>
          <a:xfrm>
            <a:off x="2284432" y="3634380"/>
            <a:ext cx="2579876" cy="1354217"/>
          </a:xfrm>
          <a:prstGeom prst="rect">
            <a:avLst/>
          </a:prstGeom>
          <a:noFill/>
        </p:spPr>
        <p:txBody>
          <a:bodyPr wrap="square" rtlCol="0">
            <a:spAutoFit/>
          </a:bodyPr>
          <a:lstStyle/>
          <a:p>
            <a:r>
              <a:rPr lang="en-GB" i="1" dirty="0" smtClean="0"/>
              <a:t>“They say we haven’t given the server enough memory!”</a:t>
            </a:r>
          </a:p>
          <a:p>
            <a:endParaRPr lang="en-GB" sz="2800" i="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204" y="4091303"/>
            <a:ext cx="3329824" cy="2364175"/>
          </a:xfrm>
          <a:prstGeom prst="rect">
            <a:avLst/>
          </a:prstGeom>
        </p:spPr>
      </p:pic>
    </p:spTree>
    <p:extLst>
      <p:ext uri="{BB962C8B-B14F-4D97-AF65-F5344CB8AC3E}">
        <p14:creationId xmlns:p14="http://schemas.microsoft.com/office/powerpoint/2010/main" val="27912957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Report Server Setup</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35313"/>
            <a:ext cx="8596668" cy="3880773"/>
          </a:xfrm>
        </p:spPr>
        <p:txBody>
          <a:bodyPr/>
          <a:lstStyle/>
          <a:p>
            <a:r>
              <a:rPr lang="en-GB" dirty="0" smtClean="0"/>
              <a:t>Windows Server 2008 R2 virtual server</a:t>
            </a:r>
          </a:p>
          <a:p>
            <a:pPr lvl="1"/>
            <a:r>
              <a:rPr lang="en-GB" dirty="0" smtClean="0"/>
              <a:t>8GB RAM allocated</a:t>
            </a:r>
          </a:p>
          <a:p>
            <a:r>
              <a:rPr lang="en-GB" dirty="0" smtClean="0"/>
              <a:t>Customer asked to run report while we monitor</a:t>
            </a:r>
          </a:p>
          <a:p>
            <a:pPr lvl="1"/>
            <a:r>
              <a:rPr lang="en-GB" dirty="0" smtClean="0"/>
              <a:t>Memory usage increases somewhat but still plenty server memory available</a:t>
            </a:r>
            <a:endParaRPr lang="en-GB" dirty="0"/>
          </a:p>
        </p:txBody>
      </p:sp>
      <p:pic>
        <p:nvPicPr>
          <p:cNvPr id="6" name="Picture 5"/>
          <p:cNvPicPr>
            <a:picLocks noChangeAspect="1"/>
          </p:cNvPicPr>
          <p:nvPr/>
        </p:nvPicPr>
        <p:blipFill>
          <a:blip r:embed="rId2"/>
          <a:stretch>
            <a:fillRect/>
          </a:stretch>
        </p:blipFill>
        <p:spPr>
          <a:xfrm>
            <a:off x="677334" y="3377092"/>
            <a:ext cx="9642301" cy="3164707"/>
          </a:xfrm>
          <a:prstGeom prst="rect">
            <a:avLst/>
          </a:prstGeom>
        </p:spPr>
      </p:pic>
    </p:spTree>
    <p:extLst>
      <p:ext uri="{BB962C8B-B14F-4D97-AF65-F5344CB8AC3E}">
        <p14:creationId xmlns:p14="http://schemas.microsoft.com/office/powerpoint/2010/main" val="3795713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792559"/>
            <a:ext cx="8596668" cy="4467395"/>
          </a:xfrm>
        </p:spPr>
        <p:txBody>
          <a:bodyPr/>
          <a:lstStyle/>
          <a:p>
            <a:r>
              <a:rPr lang="en-GB" dirty="0" smtClean="0"/>
              <a:t>Monitor utilisation to determine problem process</a:t>
            </a:r>
            <a:endParaRPr lang="en-GB" dirty="0"/>
          </a:p>
        </p:txBody>
      </p:sp>
      <p:pic>
        <p:nvPicPr>
          <p:cNvPr id="4" name="Content Placeholder 3"/>
          <p:cNvPicPr>
            <a:picLocks noChangeAspect="1"/>
          </p:cNvPicPr>
          <p:nvPr/>
        </p:nvPicPr>
        <p:blipFill>
          <a:blip r:embed="rId2"/>
          <a:stretch>
            <a:fillRect/>
          </a:stretch>
        </p:blipFill>
        <p:spPr>
          <a:xfrm>
            <a:off x="1823846" y="1434408"/>
            <a:ext cx="6804249" cy="5238445"/>
          </a:xfrm>
          <a:prstGeom prst="rect">
            <a:avLst/>
          </a:prstGeom>
        </p:spPr>
      </p:pic>
    </p:spTree>
    <p:extLst>
      <p:ext uri="{BB962C8B-B14F-4D97-AF65-F5344CB8AC3E}">
        <p14:creationId xmlns:p14="http://schemas.microsoft.com/office/powerpoint/2010/main" val="10812730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PS C:\&gt; $</a:t>
            </a:r>
            <a:r>
              <a:rPr lang="en-GB" dirty="0" err="1">
                <a:solidFill>
                  <a:schemeClr val="tx1">
                    <a:lumMod val="65000"/>
                    <a:lumOff val="35000"/>
                  </a:schemeClr>
                </a:solidFill>
              </a:rPr>
              <a:t>env:USERNAME</a:t>
            </a:r>
            <a:r>
              <a:rPr lang="en-GB" dirty="0">
                <a:solidFill>
                  <a:schemeClr val="tx1">
                    <a:lumMod val="65000"/>
                    <a:lumOff val="35000"/>
                  </a:schemeClr>
                </a:solidFill>
              </a:rPr>
              <a:t/>
            </a:r>
            <a:br>
              <a:rPr lang="en-GB" dirty="0">
                <a:solidFill>
                  <a:schemeClr val="tx1">
                    <a:lumMod val="65000"/>
                    <a:lumOff val="35000"/>
                  </a:schemeClr>
                </a:solidFill>
              </a:rPr>
            </a:br>
            <a:r>
              <a:rPr lang="en-GB" dirty="0">
                <a:solidFill>
                  <a:schemeClr val="tx1">
                    <a:lumMod val="65000"/>
                    <a:lumOff val="35000"/>
                  </a:schemeClr>
                </a:solidFill>
              </a:rPr>
              <a:t>Alex </a:t>
            </a:r>
            <a:r>
              <a:rPr lang="en-GB" dirty="0" smtClean="0">
                <a:solidFill>
                  <a:schemeClr val="tx1">
                    <a:lumMod val="65000"/>
                    <a:lumOff val="35000"/>
                  </a:schemeClr>
                </a:solidFill>
              </a:rPr>
              <a:t>Bytes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123849"/>
            <a:ext cx="8596668" cy="4654802"/>
          </a:xfrm>
        </p:spPr>
        <p:txBody>
          <a:bodyPr>
            <a:normAutofit lnSpcReduction="10000"/>
          </a:bodyPr>
          <a:lstStyle/>
          <a:p>
            <a:r>
              <a:rPr lang="en-GB" sz="1700" dirty="0" smtClean="0"/>
              <a:t>Senior engineer for [super secret] organisation</a:t>
            </a:r>
          </a:p>
          <a:p>
            <a:pPr lvl="1"/>
            <a:r>
              <a:rPr lang="en-GB" sz="1700" dirty="0" smtClean="0"/>
              <a:t>Looks after ‘all the things’</a:t>
            </a:r>
          </a:p>
          <a:p>
            <a:endParaRPr lang="en-GB" sz="1700" dirty="0" smtClean="0"/>
          </a:p>
          <a:p>
            <a:r>
              <a:rPr lang="en-GB" sz="1700" dirty="0" smtClean="0"/>
              <a:t>Blogger of IT</a:t>
            </a:r>
          </a:p>
          <a:p>
            <a:pPr lvl="1"/>
            <a:r>
              <a:rPr lang="en-GB" sz="1700" dirty="0"/>
              <a:t>bytesizedalex.com - Byte sized for when a nibble just isn't enough</a:t>
            </a:r>
            <a:r>
              <a:rPr lang="en-GB" sz="1700" dirty="0" smtClean="0"/>
              <a:t>!</a:t>
            </a:r>
          </a:p>
          <a:p>
            <a:pPr lvl="1"/>
            <a:r>
              <a:rPr lang="en-GB" sz="1700" dirty="0" smtClean="0"/>
              <a:t>Twitter - @</a:t>
            </a:r>
            <a:r>
              <a:rPr lang="en-GB" sz="1700" dirty="0" err="1" smtClean="0"/>
              <a:t>bytesizedalex</a:t>
            </a:r>
            <a:endParaRPr lang="en-GB" sz="1700" dirty="0" smtClean="0"/>
          </a:p>
          <a:p>
            <a:pPr lvl="1"/>
            <a:endParaRPr lang="en-GB" sz="1700" dirty="0" smtClean="0"/>
          </a:p>
          <a:p>
            <a:r>
              <a:rPr lang="en-GB" sz="1700" dirty="0"/>
              <a:t>The switches/options available on many tools are too extensive to go into detail however I will try and cover the </a:t>
            </a:r>
            <a:r>
              <a:rPr lang="en-GB" sz="1700" dirty="0" smtClean="0"/>
              <a:t>basics</a:t>
            </a:r>
            <a:endParaRPr lang="en-GB" sz="1700" dirty="0"/>
          </a:p>
          <a:p>
            <a:pPr lvl="1"/>
            <a:r>
              <a:rPr lang="en-GB" sz="1700" dirty="0"/>
              <a:t>Some slides are for reference so we will skip past them quickly</a:t>
            </a:r>
          </a:p>
          <a:p>
            <a:endParaRPr lang="en-GB" dirty="0"/>
          </a:p>
          <a:p>
            <a:pPr marL="0" indent="0">
              <a:buNone/>
            </a:pPr>
            <a:r>
              <a:rPr lang="en-GB" b="1" dirty="0"/>
              <a:t>Download links and references can be found on my website in todays post – bytesizedalex.com/techug-march-2018</a:t>
            </a:r>
          </a:p>
          <a:p>
            <a:endParaRPr lang="en-GB" dirty="0" smtClean="0"/>
          </a:p>
        </p:txBody>
      </p:sp>
    </p:spTree>
    <p:extLst>
      <p:ext uri="{BB962C8B-B14F-4D97-AF65-F5344CB8AC3E}">
        <p14:creationId xmlns:p14="http://schemas.microsoft.com/office/powerpoint/2010/main" val="2954042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393164" y="366756"/>
            <a:ext cx="5488618" cy="5974590"/>
          </a:xfrm>
          <a:prstGeom prst="rect">
            <a:avLst/>
          </a:prstGeom>
        </p:spPr>
      </p:pic>
      <p:pic>
        <p:nvPicPr>
          <p:cNvPr id="1026" name="Picture 2" descr="https://png.kisspng.com/sh/b6d71af19f9178920527966f81d5980a/L4Dxd3E5UME4OWM1SZGCMXWyRbK5UPY0OGk9T9cCYkixSYq3VMQyQGM2TaM7MUC7SIGBVcU3P191htk=/5a20f30887e7b8.99044182151210880855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9195">
            <a:off x="872489" y="2057440"/>
            <a:ext cx="1870075" cy="20433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51291" y="771994"/>
            <a:ext cx="2282807" cy="369332"/>
          </a:xfrm>
          <a:prstGeom prst="rect">
            <a:avLst/>
          </a:prstGeom>
          <a:noFill/>
        </p:spPr>
        <p:txBody>
          <a:bodyPr wrap="square" lIns="91440" tIns="45720" rIns="91440" bIns="45720">
            <a:spAutoFit/>
          </a:bodyPr>
          <a:lstStyle/>
          <a:p>
            <a:pPr algn="ctr"/>
            <a:r>
              <a:rPr lang="en-US" dirty="0" smtClean="0">
                <a:ln w="0"/>
                <a:solidFill>
                  <a:srgbClr val="FF0000"/>
                </a:solidFill>
                <a:effectLst>
                  <a:outerShdw blurRad="38100" dist="19050" dir="2700000" algn="tl" rotWithShape="0">
                    <a:schemeClr val="dk1">
                      <a:alpha val="40000"/>
                    </a:schemeClr>
                  </a:outerShdw>
                </a:effectLst>
              </a:rPr>
              <a:t>App Memory Limit</a:t>
            </a:r>
            <a:endParaRPr lang="en-US" b="0" cap="none" spc="0" dirty="0">
              <a:ln w="0"/>
              <a:solidFill>
                <a:srgbClr val="FF0000"/>
              </a:solidFill>
              <a:effectLst>
                <a:outerShdw blurRad="38100" dist="19050" dir="2700000" algn="tl" rotWithShape="0">
                  <a:schemeClr val="dk1">
                    <a:alpha val="40000"/>
                  </a:schemeClr>
                </a:outerShdw>
              </a:effectLst>
            </a:endParaRPr>
          </a:p>
        </p:txBody>
      </p:sp>
      <p:sp>
        <p:nvSpPr>
          <p:cNvPr id="3" name="Rectangle 2"/>
          <p:cNvSpPr/>
          <p:nvPr/>
        </p:nvSpPr>
        <p:spPr>
          <a:xfrm>
            <a:off x="6461706" y="972049"/>
            <a:ext cx="661976" cy="338554"/>
          </a:xfrm>
          <a:prstGeom prst="rect">
            <a:avLst/>
          </a:prstGeom>
          <a:noFill/>
        </p:spPr>
        <p:txBody>
          <a:bodyPr wrap="square" lIns="91440" tIns="45720" rIns="91440" bIns="45720">
            <a:spAutoFit/>
          </a:bodyPr>
          <a:lstStyle/>
          <a:p>
            <a:pPr algn="ctr"/>
            <a:r>
              <a:rPr lang="en-US" sz="1600" b="1" cap="none" spc="0" dirty="0" smtClean="0">
                <a:ln w="0"/>
                <a:solidFill>
                  <a:srgbClr val="FF0000"/>
                </a:solidFill>
                <a:effectLst>
                  <a:outerShdw blurRad="38100" dist="19050" dir="2700000" algn="tl" rotWithShape="0">
                    <a:schemeClr val="dk1">
                      <a:alpha val="40000"/>
                    </a:schemeClr>
                  </a:outerShdw>
                </a:effectLst>
              </a:rPr>
              <a:t>2GB</a:t>
            </a:r>
            <a:endParaRPr lang="en-US" sz="1600" b="1"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70354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2GB Application Memory Limit</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a:t>Application is exhausting it’s 2GB address space</a:t>
            </a:r>
          </a:p>
          <a:p>
            <a:endParaRPr lang="en-GB" dirty="0"/>
          </a:p>
          <a:p>
            <a:r>
              <a:rPr lang="en-GB" dirty="0"/>
              <a:t>Adding more memory to the server is not going to help!</a:t>
            </a:r>
          </a:p>
          <a:p>
            <a:endParaRPr lang="en-GB" dirty="0"/>
          </a:p>
          <a:p>
            <a:r>
              <a:rPr lang="en-GB" dirty="0"/>
              <a:t>By saving the </a:t>
            </a:r>
            <a:r>
              <a:rPr lang="en-GB" dirty="0" err="1"/>
              <a:t>VMMap</a:t>
            </a:r>
            <a:r>
              <a:rPr lang="en-GB" dirty="0"/>
              <a:t> results we can send to the supplier and let them review exactly what was going on with their memory usage</a:t>
            </a:r>
          </a:p>
          <a:p>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073" y="1292250"/>
            <a:ext cx="2836792" cy="2128905"/>
          </a:xfrm>
          <a:prstGeom prst="rect">
            <a:avLst/>
          </a:prstGeom>
        </p:spPr>
      </p:pic>
    </p:spTree>
    <p:extLst>
      <p:ext uri="{BB962C8B-B14F-4D97-AF65-F5344CB8AC3E}">
        <p14:creationId xmlns:p14="http://schemas.microsoft.com/office/powerpoint/2010/main" val="833998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VMmap</a:t>
            </a:r>
            <a:r>
              <a:rPr lang="en-GB" dirty="0" smtClean="0">
                <a:solidFill>
                  <a:schemeClr val="tx1">
                    <a:lumMod val="65000"/>
                    <a:lumOff val="35000"/>
                  </a:schemeClr>
                </a:solidFill>
              </a:rPr>
              <a:t> GUI Options</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677334" y="1581057"/>
            <a:ext cx="4524375" cy="4743450"/>
          </a:xfrm>
          <a:prstGeom prst="rect">
            <a:avLst/>
          </a:prstGeom>
        </p:spPr>
      </p:pic>
      <p:pic>
        <p:nvPicPr>
          <p:cNvPr id="5" name="Picture 4"/>
          <p:cNvPicPr>
            <a:picLocks noChangeAspect="1"/>
          </p:cNvPicPr>
          <p:nvPr/>
        </p:nvPicPr>
        <p:blipFill>
          <a:blip r:embed="rId3"/>
          <a:stretch>
            <a:fillRect/>
          </a:stretch>
        </p:blipFill>
        <p:spPr>
          <a:xfrm>
            <a:off x="5307505" y="1581057"/>
            <a:ext cx="4524375" cy="4743450"/>
          </a:xfrm>
          <a:prstGeom prst="rect">
            <a:avLst/>
          </a:prstGeom>
        </p:spPr>
      </p:pic>
    </p:spTree>
    <p:extLst>
      <p:ext uri="{BB962C8B-B14F-4D97-AF65-F5344CB8AC3E}">
        <p14:creationId xmlns:p14="http://schemas.microsoft.com/office/powerpoint/2010/main" val="885808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7993"/>
          </a:xfrm>
        </p:spPr>
        <p:txBody>
          <a:bodyPr/>
          <a:lstStyle/>
          <a:p>
            <a:r>
              <a:rPr lang="en-US" dirty="0" err="1">
                <a:solidFill>
                  <a:schemeClr val="tx1">
                    <a:lumMod val="65000"/>
                    <a:lumOff val="35000"/>
                  </a:schemeClr>
                </a:solidFill>
              </a:rPr>
              <a:t>VMMap</a:t>
            </a:r>
            <a:r>
              <a:rPr lang="en-US" dirty="0">
                <a:solidFill>
                  <a:schemeClr val="tx1">
                    <a:lumMod val="65000"/>
                    <a:lumOff val="35000"/>
                  </a:schemeClr>
                </a:solidFill>
              </a:rPr>
              <a:t> </a:t>
            </a:r>
            <a:r>
              <a:rPr lang="en-GB" dirty="0">
                <a:solidFill>
                  <a:schemeClr val="tx1">
                    <a:lumMod val="65000"/>
                    <a:lumOff val="35000"/>
                  </a:schemeClr>
                </a:solidFill>
              </a:rPr>
              <a:t>Command Line Syntax</a:t>
            </a:r>
            <a:endParaRPr lang="en-GB" dirty="0"/>
          </a:p>
        </p:txBody>
      </p:sp>
      <p:sp>
        <p:nvSpPr>
          <p:cNvPr id="3" name="Content Placeholder 2"/>
          <p:cNvSpPr>
            <a:spLocks noGrp="1"/>
          </p:cNvSpPr>
          <p:nvPr>
            <p:ph idx="1"/>
          </p:nvPr>
        </p:nvSpPr>
        <p:spPr>
          <a:xfrm>
            <a:off x="677334" y="1633365"/>
            <a:ext cx="8596668" cy="3880773"/>
          </a:xfrm>
        </p:spPr>
        <p:txBody>
          <a:bodyPr/>
          <a:lstStyle/>
          <a:p>
            <a:r>
              <a:rPr lang="en-US" dirty="0" err="1"/>
              <a:t>vmmap</a:t>
            </a:r>
            <a:r>
              <a:rPr lang="en-US" dirty="0"/>
              <a:t> [-64] [-p &lt;</a:t>
            </a:r>
            <a:r>
              <a:rPr lang="en-US" dirty="0" err="1"/>
              <a:t>pid</a:t>
            </a:r>
            <a:r>
              <a:rPr lang="en-US" dirty="0"/>
              <a:t> or process name&gt; [</a:t>
            </a:r>
            <a:r>
              <a:rPr lang="en-US" dirty="0" err="1"/>
              <a:t>outputfile</a:t>
            </a:r>
            <a:r>
              <a:rPr lang="en-US" dirty="0"/>
              <a:t>]] | [-o &lt;</a:t>
            </a:r>
            <a:r>
              <a:rPr lang="en-US" dirty="0" err="1"/>
              <a:t>inputfile</a:t>
            </a:r>
            <a:r>
              <a:rPr lang="en-US" dirty="0" smtClean="0"/>
              <a:t>&gt;]</a:t>
            </a:r>
          </a:p>
          <a:p>
            <a:endParaRPr lang="en-US" dirty="0" smtClean="0"/>
          </a:p>
          <a:p>
            <a:r>
              <a:rPr lang="en-US" dirty="0" smtClean="0"/>
              <a:t> </a:t>
            </a:r>
            <a:r>
              <a:rPr lang="en-GB" dirty="0"/>
              <a:t>The output file will be created as a native </a:t>
            </a:r>
            <a:r>
              <a:rPr lang="en-GB" dirty="0" err="1"/>
              <a:t>VMMap</a:t>
            </a:r>
            <a:r>
              <a:rPr lang="en-GB" dirty="0"/>
              <a:t> .</a:t>
            </a:r>
            <a:r>
              <a:rPr lang="en-GB" dirty="0" err="1"/>
              <a:t>mmp</a:t>
            </a:r>
            <a:r>
              <a:rPr lang="en-GB" dirty="0"/>
              <a:t> file unless you specify .xml or .csv as the file extension, which will save as XML or CSV respectively.</a:t>
            </a:r>
          </a:p>
          <a:p>
            <a:endParaRPr lang="en-US" dirty="0" smtClean="0"/>
          </a:p>
          <a:p>
            <a:endParaRPr lang="en-GB" dirty="0"/>
          </a:p>
        </p:txBody>
      </p:sp>
      <p:graphicFrame>
        <p:nvGraphicFramePr>
          <p:cNvPr id="4" name="Content Placeholder 3"/>
          <p:cNvGraphicFramePr>
            <a:graphicFrameLocks/>
          </p:cNvGraphicFramePr>
          <p:nvPr>
            <p:extLst>
              <p:ext uri="{D42A27DB-BD31-4B8C-83A1-F6EECF244321}">
                <p14:modId xmlns:p14="http://schemas.microsoft.com/office/powerpoint/2010/main" val="4148429219"/>
              </p:ext>
            </p:extLst>
          </p:nvPr>
        </p:nvGraphicFramePr>
        <p:xfrm>
          <a:off x="677334" y="3573751"/>
          <a:ext cx="8596312" cy="1854200"/>
        </p:xfrm>
        <a:graphic>
          <a:graphicData uri="http://schemas.openxmlformats.org/drawingml/2006/table">
            <a:tbl>
              <a:tblPr firstRow="1" bandRow="1">
                <a:tableStyleId>{5C22544A-7EE6-4342-B048-85BDC9FD1C3A}</a:tableStyleId>
              </a:tblPr>
              <a:tblGrid>
                <a:gridCol w="1581687">
                  <a:extLst>
                    <a:ext uri="{9D8B030D-6E8A-4147-A177-3AD203B41FA5}">
                      <a16:colId xmlns:a16="http://schemas.microsoft.com/office/drawing/2014/main" val="2221225767"/>
                    </a:ext>
                  </a:extLst>
                </a:gridCol>
                <a:gridCol w="7014625">
                  <a:extLst>
                    <a:ext uri="{9D8B030D-6E8A-4147-A177-3AD203B41FA5}">
                      <a16:colId xmlns:a16="http://schemas.microsoft.com/office/drawing/2014/main" val="3667386751"/>
                    </a:ext>
                  </a:extLst>
                </a:gridCol>
              </a:tblGrid>
              <a:tr h="370840">
                <a:tc>
                  <a:txBody>
                    <a:bodyPr/>
                    <a:lstStyle/>
                    <a:p>
                      <a:pPr algn="ctr"/>
                      <a:r>
                        <a:rPr lang="en-GB" dirty="0" smtClean="0"/>
                        <a:t>Parameter</a:t>
                      </a:r>
                      <a:endParaRPr lang="en-GB" dirty="0"/>
                    </a:p>
                  </a:txBody>
                  <a:tcPr/>
                </a:tc>
                <a:tc>
                  <a:txBody>
                    <a:bodyPr/>
                    <a:lstStyle/>
                    <a:p>
                      <a:pPr algn="ctr"/>
                      <a:r>
                        <a:rPr lang="en-GB" dirty="0" smtClean="0"/>
                        <a:t>Description</a:t>
                      </a:r>
                      <a:endParaRPr lang="en-GB" dirty="0"/>
                    </a:p>
                  </a:txBody>
                  <a:tcPr/>
                </a:tc>
                <a:extLst>
                  <a:ext uri="{0D108BD9-81ED-4DB2-BD59-A6C34878D82A}">
                    <a16:rowId xmlns:a16="http://schemas.microsoft.com/office/drawing/2014/main" val="1097105949"/>
                  </a:ext>
                </a:extLst>
              </a:tr>
              <a:tr h="370840">
                <a:tc>
                  <a:txBody>
                    <a:bodyPr/>
                    <a:lstStyle/>
                    <a:p>
                      <a:pPr marL="0" marR="0" fontAlgn="t">
                        <a:spcBef>
                          <a:spcPts val="0"/>
                        </a:spcBef>
                        <a:spcAft>
                          <a:spcPts val="0"/>
                        </a:spcAft>
                      </a:pPr>
                      <a:r>
                        <a:rPr lang="en-US" sz="1400" dirty="0">
                          <a:effectLst/>
                          <a:latin typeface="+mn-lt"/>
                        </a:rPr>
                        <a:t>-64 </a:t>
                      </a:r>
                    </a:p>
                  </a:txBody>
                  <a:tcPr marL="50800" marR="50800" marT="50800" marB="50800"/>
                </a:tc>
                <a:tc>
                  <a:txBody>
                    <a:bodyPr/>
                    <a:lstStyle/>
                    <a:p>
                      <a:pPr marL="0" marR="0" fontAlgn="t">
                        <a:spcBef>
                          <a:spcPts val="0"/>
                        </a:spcBef>
                        <a:spcAft>
                          <a:spcPts val="0"/>
                        </a:spcAft>
                      </a:pPr>
                      <a:r>
                        <a:rPr lang="en-US" sz="1400" dirty="0">
                          <a:effectLst/>
                          <a:latin typeface="+mn-lt"/>
                        </a:rPr>
                        <a:t>Run the 64-bit version to analyze a 32-bit process </a:t>
                      </a:r>
                    </a:p>
                  </a:txBody>
                  <a:tcPr marL="50800" marR="50800" marT="50800" marB="50800"/>
                </a:tc>
                <a:extLst>
                  <a:ext uri="{0D108BD9-81ED-4DB2-BD59-A6C34878D82A}">
                    <a16:rowId xmlns:a16="http://schemas.microsoft.com/office/drawing/2014/main" val="3875073029"/>
                  </a:ext>
                </a:extLst>
              </a:tr>
              <a:tr h="370840">
                <a:tc>
                  <a:txBody>
                    <a:bodyPr/>
                    <a:lstStyle/>
                    <a:p>
                      <a:pPr marL="0" marR="0" fontAlgn="t">
                        <a:spcBef>
                          <a:spcPts val="0"/>
                        </a:spcBef>
                        <a:spcAft>
                          <a:spcPts val="0"/>
                        </a:spcAft>
                      </a:pPr>
                      <a:r>
                        <a:rPr lang="en-US" sz="1400" dirty="0">
                          <a:effectLst/>
                          <a:latin typeface="+mn-lt"/>
                        </a:rPr>
                        <a:t>-p </a:t>
                      </a:r>
                    </a:p>
                  </a:txBody>
                  <a:tcPr marL="50800" marR="50800" marT="50800" marB="50800"/>
                </a:tc>
                <a:tc>
                  <a:txBody>
                    <a:bodyPr/>
                    <a:lstStyle/>
                    <a:p>
                      <a:pPr marL="0" marR="0" fontAlgn="t">
                        <a:spcBef>
                          <a:spcPts val="0"/>
                        </a:spcBef>
                        <a:spcAft>
                          <a:spcPts val="0"/>
                        </a:spcAft>
                      </a:pPr>
                      <a:r>
                        <a:rPr lang="en-US" sz="1400" dirty="0">
                          <a:effectLst/>
                          <a:latin typeface="+mn-lt"/>
                        </a:rPr>
                        <a:t>Specifies process </a:t>
                      </a:r>
                      <a:r>
                        <a:rPr lang="en-US" sz="1400" dirty="0" err="1">
                          <a:effectLst/>
                          <a:latin typeface="+mn-lt"/>
                        </a:rPr>
                        <a:t>VMMap</a:t>
                      </a:r>
                      <a:r>
                        <a:rPr lang="en-US" sz="1400" dirty="0">
                          <a:effectLst/>
                          <a:latin typeface="+mn-lt"/>
                        </a:rPr>
                        <a:t> will scan on startup </a:t>
                      </a:r>
                    </a:p>
                  </a:txBody>
                  <a:tcPr marL="50800" marR="50800" marT="50800" marB="50800"/>
                </a:tc>
                <a:extLst>
                  <a:ext uri="{0D108BD9-81ED-4DB2-BD59-A6C34878D82A}">
                    <a16:rowId xmlns:a16="http://schemas.microsoft.com/office/drawing/2014/main" val="1647487555"/>
                  </a:ext>
                </a:extLst>
              </a:tr>
              <a:tr h="370840">
                <a:tc>
                  <a:txBody>
                    <a:bodyPr/>
                    <a:lstStyle/>
                    <a:p>
                      <a:pPr marL="0" marR="0" fontAlgn="t">
                        <a:spcBef>
                          <a:spcPts val="0"/>
                        </a:spcBef>
                        <a:spcAft>
                          <a:spcPts val="0"/>
                        </a:spcAft>
                      </a:pPr>
                      <a:r>
                        <a:rPr lang="en-US" sz="1400">
                          <a:effectLst/>
                          <a:latin typeface="+mn-lt"/>
                        </a:rPr>
                        <a:t>Outputfile</a:t>
                      </a:r>
                    </a:p>
                  </a:txBody>
                  <a:tcPr marL="50800" marR="50800" marT="50800" marB="50800"/>
                </a:tc>
                <a:tc>
                  <a:txBody>
                    <a:bodyPr/>
                    <a:lstStyle/>
                    <a:p>
                      <a:pPr marL="0" marR="0" fontAlgn="t">
                        <a:spcBef>
                          <a:spcPts val="0"/>
                        </a:spcBef>
                        <a:spcAft>
                          <a:spcPts val="0"/>
                        </a:spcAft>
                      </a:pPr>
                      <a:r>
                        <a:rPr lang="en-US" sz="1400" dirty="0" smtClean="0">
                          <a:effectLst/>
                          <a:latin typeface="+mn-lt"/>
                        </a:rPr>
                        <a:t>Has </a:t>
                      </a:r>
                      <a:r>
                        <a:rPr lang="en-US" sz="1400" dirty="0" err="1">
                          <a:effectLst/>
                          <a:latin typeface="+mn-lt"/>
                        </a:rPr>
                        <a:t>VMMap</a:t>
                      </a:r>
                      <a:r>
                        <a:rPr lang="en-US" sz="1400" dirty="0">
                          <a:effectLst/>
                          <a:latin typeface="+mn-lt"/>
                        </a:rPr>
                        <a:t> dump scan </a:t>
                      </a:r>
                      <a:r>
                        <a:rPr lang="en-US" sz="1400" dirty="0" smtClean="0">
                          <a:effectLst/>
                          <a:latin typeface="+mn-lt"/>
                        </a:rPr>
                        <a:t>output </a:t>
                      </a:r>
                      <a:r>
                        <a:rPr lang="en-US" sz="1400" dirty="0">
                          <a:effectLst/>
                          <a:latin typeface="+mn-lt"/>
                        </a:rPr>
                        <a:t>to file and exit </a:t>
                      </a:r>
                    </a:p>
                  </a:txBody>
                  <a:tcPr marL="50800" marR="50800" marT="50800" marB="50800"/>
                </a:tc>
                <a:extLst>
                  <a:ext uri="{0D108BD9-81ED-4DB2-BD59-A6C34878D82A}">
                    <a16:rowId xmlns:a16="http://schemas.microsoft.com/office/drawing/2014/main" val="3004258481"/>
                  </a:ext>
                </a:extLst>
              </a:tr>
              <a:tr h="370840">
                <a:tc>
                  <a:txBody>
                    <a:bodyPr/>
                    <a:lstStyle/>
                    <a:p>
                      <a:pPr marL="0" marR="0" fontAlgn="t">
                        <a:spcBef>
                          <a:spcPts val="0"/>
                        </a:spcBef>
                        <a:spcAft>
                          <a:spcPts val="0"/>
                        </a:spcAft>
                      </a:pPr>
                      <a:r>
                        <a:rPr lang="en-US" sz="1400" dirty="0" err="1">
                          <a:effectLst/>
                          <a:latin typeface="+mn-lt"/>
                        </a:rPr>
                        <a:t>Inputfile</a:t>
                      </a:r>
                      <a:r>
                        <a:rPr lang="en-US" sz="1400" dirty="0">
                          <a:effectLst/>
                          <a:latin typeface="+mn-lt"/>
                        </a:rPr>
                        <a:t> </a:t>
                      </a:r>
                    </a:p>
                  </a:txBody>
                  <a:tcPr marL="50800" marR="50800" marT="50800" marB="50800"/>
                </a:tc>
                <a:tc>
                  <a:txBody>
                    <a:bodyPr/>
                    <a:lstStyle/>
                    <a:p>
                      <a:pPr marL="0" marR="0" fontAlgn="t">
                        <a:spcBef>
                          <a:spcPts val="0"/>
                        </a:spcBef>
                        <a:spcAft>
                          <a:spcPts val="0"/>
                        </a:spcAft>
                      </a:pPr>
                      <a:r>
                        <a:rPr lang="en-US" sz="1400" dirty="0">
                          <a:effectLst/>
                          <a:latin typeface="+mn-lt"/>
                        </a:rPr>
                        <a:t>Has </a:t>
                      </a:r>
                      <a:r>
                        <a:rPr lang="en-US" sz="1400" dirty="0" err="1">
                          <a:effectLst/>
                          <a:latin typeface="+mn-lt"/>
                        </a:rPr>
                        <a:t>VMMap</a:t>
                      </a:r>
                      <a:r>
                        <a:rPr lang="en-US" sz="1400" dirty="0">
                          <a:effectLst/>
                          <a:latin typeface="+mn-lt"/>
                        </a:rPr>
                        <a:t> </a:t>
                      </a:r>
                      <a:r>
                        <a:rPr lang="en-US" sz="1400" dirty="0" smtClean="0">
                          <a:effectLst/>
                          <a:latin typeface="+mn-lt"/>
                        </a:rPr>
                        <a:t>load </a:t>
                      </a:r>
                      <a:r>
                        <a:rPr lang="en-US" sz="1400" dirty="0">
                          <a:effectLst/>
                          <a:latin typeface="+mn-lt"/>
                        </a:rPr>
                        <a:t>the specified file on startup </a:t>
                      </a:r>
                    </a:p>
                  </a:txBody>
                  <a:tcPr marL="50800" marR="50800" marT="50800" marB="50800"/>
                </a:tc>
                <a:extLst>
                  <a:ext uri="{0D108BD9-81ED-4DB2-BD59-A6C34878D82A}">
                    <a16:rowId xmlns:a16="http://schemas.microsoft.com/office/drawing/2014/main" val="1024151305"/>
                  </a:ext>
                </a:extLst>
              </a:tr>
            </a:tbl>
          </a:graphicData>
        </a:graphic>
      </p:graphicFrame>
    </p:spTree>
    <p:extLst>
      <p:ext uri="{BB962C8B-B14F-4D97-AF65-F5344CB8AC3E}">
        <p14:creationId xmlns:p14="http://schemas.microsoft.com/office/powerpoint/2010/main" val="2337637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Du – Disk Usage</a:t>
            </a:r>
            <a:endParaRPr lang="en-GB" dirty="0"/>
          </a:p>
        </p:txBody>
      </p:sp>
      <p:sp>
        <p:nvSpPr>
          <p:cNvPr id="3" name="Content Placeholder 2"/>
          <p:cNvSpPr>
            <a:spLocks noGrp="1"/>
          </p:cNvSpPr>
          <p:nvPr>
            <p:ph idx="1"/>
          </p:nvPr>
        </p:nvSpPr>
        <p:spPr>
          <a:xfrm>
            <a:off x="677334" y="1843194"/>
            <a:ext cx="8596668" cy="3880773"/>
          </a:xfrm>
        </p:spPr>
        <p:txBody>
          <a:bodyPr/>
          <a:lstStyle/>
          <a:p>
            <a:r>
              <a:rPr lang="en-GB" dirty="0" smtClean="0"/>
              <a:t>Provides space utilisation report for given directory</a:t>
            </a:r>
          </a:p>
          <a:p>
            <a:pPr lvl="1"/>
            <a:r>
              <a:rPr lang="en-GB" dirty="0" smtClean="0"/>
              <a:t>By default recursively scans directory and child directories for total utilisation</a:t>
            </a:r>
          </a:p>
          <a:p>
            <a:endParaRPr lang="en-GB" dirty="0"/>
          </a:p>
          <a:p>
            <a:r>
              <a:rPr lang="en-GB" dirty="0" smtClean="0"/>
              <a:t>Output can be redirected to CSV or Tab-Delimited files for review, in Excel for example</a:t>
            </a:r>
          </a:p>
          <a:p>
            <a:endParaRPr lang="en-GB" dirty="0" smtClean="0"/>
          </a:p>
          <a:p>
            <a:r>
              <a:rPr lang="en-GB" dirty="0" smtClean="0"/>
              <a:t>See which users/departments are consuming all your expensive storage!</a:t>
            </a:r>
          </a:p>
          <a:p>
            <a:endParaRPr lang="en-GB" dirty="0"/>
          </a:p>
          <a:p>
            <a:r>
              <a:rPr lang="en-GB" dirty="0"/>
              <a:t>Example – my ‘Steam’ directory usage</a:t>
            </a:r>
          </a:p>
          <a:p>
            <a:pPr lvl="1"/>
            <a:r>
              <a:rPr lang="en-GB" dirty="0"/>
              <a:t>du -c -l 1 d:\steam\steamapps\common &gt; d:\steamusage.csv</a:t>
            </a:r>
          </a:p>
          <a:p>
            <a:endParaRPr lang="en-GB" dirty="0"/>
          </a:p>
        </p:txBody>
      </p:sp>
    </p:spTree>
    <p:extLst>
      <p:ext uri="{BB962C8B-B14F-4D97-AF65-F5344CB8AC3E}">
        <p14:creationId xmlns:p14="http://schemas.microsoft.com/office/powerpoint/2010/main" val="2313080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Du Example Report </a:t>
            </a:r>
            <a:r>
              <a:rPr lang="en-GB" dirty="0" smtClean="0">
                <a:solidFill>
                  <a:schemeClr val="tx1">
                    <a:lumMod val="65000"/>
                    <a:lumOff val="35000"/>
                  </a:schemeClr>
                </a:solidFill>
              </a:rPr>
              <a:t>Output</a:t>
            </a:r>
            <a:endParaRPr lang="en-GB" dirty="0"/>
          </a:p>
        </p:txBody>
      </p:sp>
      <p:sp>
        <p:nvSpPr>
          <p:cNvPr id="3" name="Content Placeholder 2"/>
          <p:cNvSpPr>
            <a:spLocks noGrp="1"/>
          </p:cNvSpPr>
          <p:nvPr>
            <p:ph idx="1"/>
          </p:nvPr>
        </p:nvSpPr>
        <p:spPr>
          <a:xfrm>
            <a:off x="677334" y="2160589"/>
            <a:ext cx="8596668" cy="4489593"/>
          </a:xfrm>
        </p:spPr>
        <p:txBody>
          <a:bodyPr>
            <a:normAutofit/>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pPr marL="0" indent="0">
              <a:buNone/>
            </a:pPr>
            <a:endParaRPr lang="en-GB" dirty="0" smtClean="0"/>
          </a:p>
          <a:p>
            <a:pPr marL="0" indent="0">
              <a:buNone/>
            </a:pPr>
            <a:r>
              <a:rPr lang="en-GB" dirty="0" smtClean="0"/>
              <a:t>Etc…</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479961924"/>
              </p:ext>
            </p:extLst>
          </p:nvPr>
        </p:nvGraphicFramePr>
        <p:xfrm>
          <a:off x="677333" y="1443392"/>
          <a:ext cx="8965430" cy="4598634"/>
        </p:xfrm>
        <a:graphic>
          <a:graphicData uri="http://schemas.openxmlformats.org/drawingml/2006/table">
            <a:tbl>
              <a:tblPr/>
              <a:tblGrid>
                <a:gridCol w="2267056">
                  <a:extLst>
                    <a:ext uri="{9D8B030D-6E8A-4147-A177-3AD203B41FA5}">
                      <a16:colId xmlns:a16="http://schemas.microsoft.com/office/drawing/2014/main" val="3288946755"/>
                    </a:ext>
                  </a:extLst>
                </a:gridCol>
                <a:gridCol w="1225211">
                  <a:extLst>
                    <a:ext uri="{9D8B030D-6E8A-4147-A177-3AD203B41FA5}">
                      <a16:colId xmlns:a16="http://schemas.microsoft.com/office/drawing/2014/main" val="2464761226"/>
                    </a:ext>
                  </a:extLst>
                </a:gridCol>
                <a:gridCol w="1125193">
                  <a:extLst>
                    <a:ext uri="{9D8B030D-6E8A-4147-A177-3AD203B41FA5}">
                      <a16:colId xmlns:a16="http://schemas.microsoft.com/office/drawing/2014/main" val="105812916"/>
                    </a:ext>
                  </a:extLst>
                </a:gridCol>
                <a:gridCol w="825142">
                  <a:extLst>
                    <a:ext uri="{9D8B030D-6E8A-4147-A177-3AD203B41FA5}">
                      <a16:colId xmlns:a16="http://schemas.microsoft.com/office/drawing/2014/main" val="2576040433"/>
                    </a:ext>
                  </a:extLst>
                </a:gridCol>
                <a:gridCol w="1122416">
                  <a:extLst>
                    <a:ext uri="{9D8B030D-6E8A-4147-A177-3AD203B41FA5}">
                      <a16:colId xmlns:a16="http://schemas.microsoft.com/office/drawing/2014/main" val="3798907849"/>
                    </a:ext>
                  </a:extLst>
                </a:gridCol>
                <a:gridCol w="1011285">
                  <a:extLst>
                    <a:ext uri="{9D8B030D-6E8A-4147-A177-3AD203B41FA5}">
                      <a16:colId xmlns:a16="http://schemas.microsoft.com/office/drawing/2014/main" val="3396201727"/>
                    </a:ext>
                  </a:extLst>
                </a:gridCol>
                <a:gridCol w="700120">
                  <a:extLst>
                    <a:ext uri="{9D8B030D-6E8A-4147-A177-3AD203B41FA5}">
                      <a16:colId xmlns:a16="http://schemas.microsoft.com/office/drawing/2014/main" val="3492909340"/>
                    </a:ext>
                  </a:extLst>
                </a:gridCol>
                <a:gridCol w="689007">
                  <a:extLst>
                    <a:ext uri="{9D8B030D-6E8A-4147-A177-3AD203B41FA5}">
                      <a16:colId xmlns:a16="http://schemas.microsoft.com/office/drawing/2014/main" val="2377356139"/>
                    </a:ext>
                  </a:extLst>
                </a:gridCol>
              </a:tblGrid>
              <a:tr h="211024">
                <a:tc>
                  <a:txBody>
                    <a:bodyPr/>
                    <a:lstStyle/>
                    <a:p>
                      <a:pPr algn="ctr" fontAlgn="ctr"/>
                      <a:r>
                        <a:rPr lang="en-GB" sz="1000" b="1" i="0" u="none" strike="noStrike">
                          <a:solidFill>
                            <a:srgbClr val="FFFFFF"/>
                          </a:solidFill>
                          <a:effectLst/>
                          <a:latin typeface="Calibri" panose="020F0502020204030204" pitchFamily="34" charset="0"/>
                        </a:rPr>
                        <a:t>Path</a:t>
                      </a:r>
                    </a:p>
                  </a:txBody>
                  <a:tcPr marL="0" marR="0" marT="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CurrentFileCount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CurrentFileSize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FileCount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DirectoryCount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DirectorySize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Size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SizeGB</a:t>
                      </a:r>
                    </a:p>
                  </a:txBody>
                  <a:tcPr marL="0" marR="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67834539"/>
                  </a:ext>
                </a:extLst>
              </a:tr>
              <a:tr h="211024">
                <a:tc>
                  <a:txBody>
                    <a:bodyPr/>
                    <a:lstStyle/>
                    <a:p>
                      <a:pPr algn="l" fontAlgn="b"/>
                      <a:r>
                        <a:rPr lang="en-GB" sz="1000" b="0" i="0" u="none" strike="noStrike">
                          <a:solidFill>
                            <a:srgbClr val="000000"/>
                          </a:solidFill>
                          <a:effectLst/>
                          <a:latin typeface="Calibri" panose="020F0502020204030204" pitchFamily="34" charset="0"/>
                        </a:rPr>
                        <a:t>Deus Ex Mankind Divided</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2420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60906250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59478.8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58.08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2188655781"/>
                  </a:ext>
                </a:extLst>
              </a:tr>
              <a:tr h="211024">
                <a:tc>
                  <a:txBody>
                    <a:bodyPr/>
                    <a:lstStyle/>
                    <a:p>
                      <a:pPr algn="l" fontAlgn="b"/>
                      <a:r>
                        <a:rPr lang="en-GB" sz="1000" b="0" i="0" u="none" strike="noStrike">
                          <a:solidFill>
                            <a:srgbClr val="000000"/>
                          </a:solidFill>
                          <a:effectLst/>
                          <a:latin typeface="Calibri" panose="020F0502020204030204" pitchFamily="34" charset="0"/>
                        </a:rPr>
                        <a:t>Warhammer End Times Vermintide</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8292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52014186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50795.1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49.60</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2063508630"/>
                  </a:ext>
                </a:extLst>
              </a:tr>
              <a:tr h="211024">
                <a:tc>
                  <a:txBody>
                    <a:bodyPr/>
                    <a:lstStyle/>
                    <a:p>
                      <a:pPr algn="l" fontAlgn="b"/>
                      <a:r>
                        <a:rPr lang="en-GB" sz="1000" b="0" i="0" u="none" strike="noStrike">
                          <a:solidFill>
                            <a:srgbClr val="000000"/>
                          </a:solidFill>
                          <a:effectLst/>
                          <a:latin typeface="Calibri" panose="020F0502020204030204" pitchFamily="34" charset="0"/>
                        </a:rPr>
                        <a:t>PAYDAY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29750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7923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49442047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48283.2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47.15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278692059"/>
                  </a:ext>
                </a:extLst>
              </a:tr>
              <a:tr h="211024">
                <a:tc>
                  <a:txBody>
                    <a:bodyPr/>
                    <a:lstStyle/>
                    <a:p>
                      <a:pPr algn="l" fontAlgn="b"/>
                      <a:r>
                        <a:rPr lang="en-GB" sz="1000" b="0" i="0" u="none" strike="noStrike">
                          <a:solidFill>
                            <a:srgbClr val="000000"/>
                          </a:solidFill>
                          <a:effectLst/>
                          <a:latin typeface="Calibri" panose="020F0502020204030204" pitchFamily="34" charset="0"/>
                        </a:rPr>
                        <a:t>Wolfenstein.The.New.Order</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27118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45681652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44611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43.57</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777037302"/>
                  </a:ext>
                </a:extLst>
              </a:tr>
              <a:tr h="211024">
                <a:tc>
                  <a:txBody>
                    <a:bodyPr/>
                    <a:lstStyle/>
                    <a:p>
                      <a:pPr algn="l" fontAlgn="b"/>
                      <a:r>
                        <a:rPr lang="en-GB" sz="1000" b="0" i="0" u="none" strike="noStrike">
                          <a:solidFill>
                            <a:srgbClr val="000000"/>
                          </a:solidFill>
                          <a:effectLst/>
                          <a:latin typeface="Calibri" panose="020F0502020204030204" pitchFamily="34" charset="0"/>
                        </a:rPr>
                        <a:t>ShadowOfMordor</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32816141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496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44863372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43811.9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42.79</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92568166"/>
                  </a:ext>
                </a:extLst>
              </a:tr>
              <a:tr h="211024">
                <a:tc>
                  <a:txBody>
                    <a:bodyPr/>
                    <a:lstStyle/>
                    <a:p>
                      <a:pPr algn="l" fontAlgn="b"/>
                      <a:r>
                        <a:rPr lang="en-GB" sz="1000" b="0" i="0" u="none" strike="noStrike">
                          <a:solidFill>
                            <a:srgbClr val="000000"/>
                          </a:solidFill>
                          <a:effectLst/>
                          <a:latin typeface="Calibri" panose="020F0502020204030204" pitchFamily="34" charset="0"/>
                        </a:rPr>
                        <a:t>Dishonored2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117541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355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43661212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42637.9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41.64</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59893677"/>
                  </a:ext>
                </a:extLst>
              </a:tr>
              <a:tr h="211024">
                <a:tc>
                  <a:txBody>
                    <a:bodyPr/>
                    <a:lstStyle/>
                    <a:p>
                      <a:pPr algn="l" fontAlgn="b"/>
                      <a:r>
                        <a:rPr lang="en-GB" sz="1000" b="0" i="0" u="none" strike="noStrike">
                          <a:solidFill>
                            <a:srgbClr val="000000"/>
                          </a:solidFill>
                          <a:effectLst/>
                          <a:latin typeface="Calibri" panose="020F0502020204030204" pitchFamily="34" charset="0"/>
                        </a:rPr>
                        <a:t>BioShock Infinite</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10200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43359511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42343.3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41.35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534872803"/>
                  </a:ext>
                </a:extLst>
              </a:tr>
              <a:tr h="211024">
                <a:tc>
                  <a:txBody>
                    <a:bodyPr/>
                    <a:lstStyle/>
                    <a:p>
                      <a:pPr algn="l" fontAlgn="b"/>
                      <a:r>
                        <a:rPr lang="en-GB" sz="1000" b="0" i="0" u="none" strike="noStrike">
                          <a:solidFill>
                            <a:srgbClr val="000000"/>
                          </a:solidFill>
                          <a:effectLst/>
                          <a:latin typeface="Calibri" panose="020F0502020204030204" pitchFamily="34" charset="0"/>
                        </a:rPr>
                        <a:t>Wolfenstein The Old Blood</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29193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38163855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37269.4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36.40</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1735197"/>
                  </a:ext>
                </a:extLst>
              </a:tr>
              <a:tr h="211024">
                <a:tc>
                  <a:txBody>
                    <a:bodyPr/>
                    <a:lstStyle/>
                    <a:p>
                      <a:pPr algn="l" fontAlgn="b"/>
                      <a:r>
                        <a:rPr lang="en-GB" sz="1000" b="0" i="0" u="none" strike="noStrike">
                          <a:solidFill>
                            <a:srgbClr val="000000"/>
                          </a:solidFill>
                          <a:effectLst/>
                          <a:latin typeface="Calibri" panose="020F0502020204030204" pitchFamily="34" charset="0"/>
                        </a:rPr>
                        <a:t>Dawn of War III</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398545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22007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31517498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30778.8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30.06</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563588712"/>
                  </a:ext>
                </a:extLst>
              </a:tr>
              <a:tr h="211024">
                <a:tc>
                  <a:txBody>
                    <a:bodyPr/>
                    <a:lstStyle/>
                    <a:p>
                      <a:pPr algn="l" fontAlgn="b"/>
                      <a:r>
                        <a:rPr lang="en-GB" sz="1000" b="0" i="0" u="none" strike="noStrike">
                          <a:solidFill>
                            <a:srgbClr val="000000"/>
                          </a:solidFill>
                          <a:effectLst/>
                          <a:latin typeface="Calibri" panose="020F0502020204030204" pitchFamily="34" charset="0"/>
                        </a:rPr>
                        <a:t>Arma 3</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172424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1190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31019254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30292.2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29.58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936216684"/>
                  </a:ext>
                </a:extLst>
              </a:tr>
              <a:tr h="211024">
                <a:tc>
                  <a:txBody>
                    <a:bodyPr/>
                    <a:lstStyle/>
                    <a:p>
                      <a:pPr algn="l" fontAlgn="b"/>
                      <a:r>
                        <a:rPr lang="en-GB" sz="1000" b="0" i="0" u="none" strike="noStrike">
                          <a:solidFill>
                            <a:srgbClr val="000000"/>
                          </a:solidFill>
                          <a:effectLst/>
                          <a:latin typeface="Calibri" panose="020F0502020204030204" pitchFamily="34" charset="0"/>
                        </a:rPr>
                        <a:t>Sniper Elite 3</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794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26580767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25957.8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25.35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450836243"/>
                  </a:ext>
                </a:extLst>
              </a:tr>
              <a:tr h="211024">
                <a:tc>
                  <a:txBody>
                    <a:bodyPr/>
                    <a:lstStyle/>
                    <a:p>
                      <a:pPr algn="l" fontAlgn="b"/>
                      <a:r>
                        <a:rPr lang="en-GB" sz="1000" b="0" i="0" u="none" strike="noStrike">
                          <a:solidFill>
                            <a:srgbClr val="000000"/>
                          </a:solidFill>
                          <a:effectLst/>
                          <a:latin typeface="Calibri" panose="020F0502020204030204" pitchFamily="34" charset="0"/>
                        </a:rPr>
                        <a:t>Dishonored_DeathOfTheOutsider</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165033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270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24545744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23970.5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23.41</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2046370982"/>
                  </a:ext>
                </a:extLst>
              </a:tr>
              <a:tr h="211024">
                <a:tc>
                  <a:txBody>
                    <a:bodyPr/>
                    <a:lstStyle/>
                    <a:p>
                      <a:pPr algn="l" fontAlgn="b"/>
                      <a:r>
                        <a:rPr lang="en-GB" sz="1000" b="0" i="0" u="none" strike="noStrike">
                          <a:solidFill>
                            <a:srgbClr val="000000"/>
                          </a:solidFill>
                          <a:effectLst/>
                          <a:latin typeface="Calibri" panose="020F0502020204030204" pitchFamily="34" charset="0"/>
                        </a:rPr>
                        <a:t>Team Fortress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2438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329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21681527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21173.4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20.68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312605790"/>
                  </a:ext>
                </a:extLst>
              </a:tr>
              <a:tr h="211024">
                <a:tc>
                  <a:txBody>
                    <a:bodyPr/>
                    <a:lstStyle/>
                    <a:p>
                      <a:pPr algn="l" fontAlgn="b"/>
                      <a:r>
                        <a:rPr lang="en-GB" sz="1000" b="0" i="0" u="none" strike="noStrike">
                          <a:solidFill>
                            <a:srgbClr val="000000"/>
                          </a:solidFill>
                          <a:effectLst/>
                          <a:latin typeface="Calibri" panose="020F0502020204030204" pitchFamily="34" charset="0"/>
                        </a:rPr>
                        <a:t>left 4 dead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780992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53238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698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19628091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19168.1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18.72</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089425114"/>
                  </a:ext>
                </a:extLst>
              </a:tr>
              <a:tr h="378154">
                <a:tc>
                  <a:txBody>
                    <a:bodyPr/>
                    <a:lstStyle/>
                    <a:p>
                      <a:pPr algn="l" fontAlgn="b"/>
                      <a:r>
                        <a:rPr lang="en-GB" sz="1000" b="0" i="0" u="none" strike="noStrike">
                          <a:solidFill>
                            <a:srgbClr val="000000"/>
                          </a:solidFill>
                          <a:effectLst/>
                          <a:latin typeface="Calibri" panose="020F0502020204030204" pitchFamily="34" charset="0"/>
                        </a:rPr>
                        <a:t>Deus Ex Human Revolution Director's Cut</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18547696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179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18657677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18220.4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17.79</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393333558"/>
                  </a:ext>
                </a:extLst>
              </a:tr>
              <a:tr h="211024">
                <a:tc>
                  <a:txBody>
                    <a:bodyPr/>
                    <a:lstStyle/>
                    <a:p>
                      <a:pPr algn="l" fontAlgn="b"/>
                      <a:r>
                        <a:rPr lang="en-GB" sz="1000" b="0" i="0" u="none" strike="noStrike">
                          <a:solidFill>
                            <a:srgbClr val="000000"/>
                          </a:solidFill>
                          <a:effectLst/>
                          <a:latin typeface="Calibri" panose="020F0502020204030204" pitchFamily="34" charset="0"/>
                        </a:rPr>
                        <a:t>PlanetSide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98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130046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1223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17831280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17413.4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17.01</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933310740"/>
                  </a:ext>
                </a:extLst>
              </a:tr>
              <a:tr h="211024">
                <a:tc>
                  <a:txBody>
                    <a:bodyPr/>
                    <a:lstStyle/>
                    <a:p>
                      <a:pPr algn="l" fontAlgn="b"/>
                      <a:r>
                        <a:rPr lang="en-GB" sz="1000" b="0" i="0" u="none" strike="noStrike">
                          <a:solidFill>
                            <a:srgbClr val="000000"/>
                          </a:solidFill>
                          <a:effectLst/>
                          <a:latin typeface="Calibri" panose="020F0502020204030204" pitchFamily="34" charset="0"/>
                        </a:rPr>
                        <a:t>Subnautica</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22566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16743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14765602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14419.5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14.08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3173701941"/>
                  </a:ext>
                </a:extLst>
              </a:tr>
              <a:tr h="211024">
                <a:tc>
                  <a:txBody>
                    <a:bodyPr/>
                    <a:lstStyle/>
                    <a:p>
                      <a:pPr algn="l" fontAlgn="b"/>
                      <a:r>
                        <a:rPr lang="en-GB" sz="1000" b="0" i="0" u="none" strike="noStrike">
                          <a:solidFill>
                            <a:srgbClr val="000000"/>
                          </a:solidFill>
                          <a:effectLst/>
                          <a:latin typeface="Calibri" panose="020F0502020204030204" pitchFamily="34" charset="0"/>
                        </a:rPr>
                        <a:t>Dishonored</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5857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13686345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13365.6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13.05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16611928"/>
                  </a:ext>
                </a:extLst>
              </a:tr>
              <a:tr h="211024">
                <a:tc>
                  <a:txBody>
                    <a:bodyPr/>
                    <a:lstStyle/>
                    <a:p>
                      <a:pPr algn="l" fontAlgn="b"/>
                      <a:r>
                        <a:rPr lang="en-GB" sz="1000" b="0" i="0" u="none" strike="noStrike">
                          <a:solidFill>
                            <a:srgbClr val="000000"/>
                          </a:solidFill>
                          <a:effectLst/>
                          <a:latin typeface="Calibri" panose="020F0502020204030204" pitchFamily="34" charset="0"/>
                        </a:rPr>
                        <a:t>Black Mesa</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234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1362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13592815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13274.2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12.96</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731332247"/>
                  </a:ext>
                </a:extLst>
              </a:tr>
              <a:tr h="211024">
                <a:tc>
                  <a:txBody>
                    <a:bodyPr/>
                    <a:lstStyle/>
                    <a:p>
                      <a:pPr algn="l" fontAlgn="b"/>
                      <a:r>
                        <a:rPr lang="en-GB" sz="1000" b="0" i="0" u="none" strike="noStrike">
                          <a:solidFill>
                            <a:srgbClr val="000000"/>
                          </a:solidFill>
                          <a:effectLst/>
                          <a:latin typeface="Calibri" panose="020F0502020204030204" pitchFamily="34" charset="0"/>
                        </a:rPr>
                        <a:t>Battlefleet Gothic Armada</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601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13443559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13128.5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dirty="0">
                          <a:solidFill>
                            <a:srgbClr val="000000"/>
                          </a:solidFill>
                          <a:effectLst/>
                          <a:latin typeface="Calibri" panose="020F0502020204030204" pitchFamily="34" charset="0"/>
                        </a:rPr>
                        <a:t>12.82</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4021018417"/>
                  </a:ext>
                </a:extLst>
              </a:tr>
            </a:tbl>
          </a:graphicData>
        </a:graphic>
      </p:graphicFrame>
    </p:spTree>
    <p:extLst>
      <p:ext uri="{BB962C8B-B14F-4D97-AF65-F5344CB8AC3E}">
        <p14:creationId xmlns:p14="http://schemas.microsoft.com/office/powerpoint/2010/main" val="4223434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Du Example Report Output</a:t>
            </a:r>
            <a:endParaRPr lang="en-GB" dirty="0">
              <a:solidFill>
                <a:schemeClr val="tx1">
                  <a:lumMod val="65000"/>
                  <a:lumOff val="35000"/>
                </a:schemeClr>
              </a:solidFill>
            </a:endParaRPr>
          </a:p>
        </p:txBody>
      </p:sp>
      <p:graphicFrame>
        <p:nvGraphicFramePr>
          <p:cNvPr id="6" name="Chart 5"/>
          <p:cNvGraphicFramePr>
            <a:graphicFrameLocks/>
          </p:cNvGraphicFramePr>
          <p:nvPr>
            <p:extLst>
              <p:ext uri="{D42A27DB-BD31-4B8C-83A1-F6EECF244321}">
                <p14:modId xmlns:p14="http://schemas.microsoft.com/office/powerpoint/2010/main" val="3797136941"/>
              </p:ext>
            </p:extLst>
          </p:nvPr>
        </p:nvGraphicFramePr>
        <p:xfrm>
          <a:off x="677334" y="1615746"/>
          <a:ext cx="8229601" cy="5153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6314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0664"/>
          </a:xfrm>
        </p:spPr>
        <p:txBody>
          <a:bodyPr/>
          <a:lstStyle/>
          <a:p>
            <a:r>
              <a:rPr lang="en-GB" dirty="0">
                <a:solidFill>
                  <a:schemeClr val="tx1">
                    <a:lumMod val="65000"/>
                    <a:lumOff val="35000"/>
                  </a:schemeClr>
                </a:solidFill>
              </a:rPr>
              <a:t>Du Command Line Syntax</a:t>
            </a:r>
            <a:endParaRPr lang="en-GB" dirty="0"/>
          </a:p>
        </p:txBody>
      </p:sp>
      <p:sp>
        <p:nvSpPr>
          <p:cNvPr id="3" name="Content Placeholder 2"/>
          <p:cNvSpPr>
            <a:spLocks noGrp="1"/>
          </p:cNvSpPr>
          <p:nvPr>
            <p:ph idx="1"/>
          </p:nvPr>
        </p:nvSpPr>
        <p:spPr>
          <a:xfrm>
            <a:off x="677334" y="1465343"/>
            <a:ext cx="8259828" cy="3880773"/>
          </a:xfrm>
        </p:spPr>
        <p:txBody>
          <a:bodyPr/>
          <a:lstStyle/>
          <a:p>
            <a:r>
              <a:rPr lang="fr-FR" dirty="0"/>
              <a:t>Usage: du [-c[t]] [-l &lt;</a:t>
            </a:r>
            <a:r>
              <a:rPr lang="fr-FR" dirty="0" err="1"/>
              <a:t>levels</a:t>
            </a:r>
            <a:r>
              <a:rPr lang="fr-FR" dirty="0"/>
              <a:t>&gt; | -n | -v] [-u] [-q] &lt;directory</a:t>
            </a:r>
            <a:r>
              <a:rPr lang="fr-FR" dirty="0" smtClean="0"/>
              <a:t>&gt;</a:t>
            </a:r>
          </a:p>
          <a:p>
            <a:r>
              <a:rPr lang="en-GB" dirty="0" smtClean="0"/>
              <a:t>CSV </a:t>
            </a:r>
            <a:r>
              <a:rPr lang="en-GB" dirty="0"/>
              <a:t>output is formatted as:</a:t>
            </a:r>
          </a:p>
          <a:p>
            <a:pPr lvl="1"/>
            <a:r>
              <a:rPr lang="en-GB" dirty="0"/>
              <a:t>Path,CurrentFileCount,CurrentFileSize,FileCount,DirectoryCount,DirectorySize,DirectorySizeOnDisk</a:t>
            </a:r>
          </a:p>
          <a:p>
            <a:endParaRPr lang="fr-FR"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615374032"/>
              </p:ext>
            </p:extLst>
          </p:nvPr>
        </p:nvGraphicFramePr>
        <p:xfrm>
          <a:off x="677334" y="3053037"/>
          <a:ext cx="8259828" cy="3307080"/>
        </p:xfrm>
        <a:graphic>
          <a:graphicData uri="http://schemas.openxmlformats.org/drawingml/2006/table">
            <a:tbl>
              <a:tblPr firstRow="1" bandRow="1">
                <a:tableStyleId>{5C22544A-7EE6-4342-B048-85BDC9FD1C3A}</a:tableStyleId>
              </a:tblPr>
              <a:tblGrid>
                <a:gridCol w="1759479">
                  <a:extLst>
                    <a:ext uri="{9D8B030D-6E8A-4147-A177-3AD203B41FA5}">
                      <a16:colId xmlns:a16="http://schemas.microsoft.com/office/drawing/2014/main" val="3197380598"/>
                    </a:ext>
                  </a:extLst>
                </a:gridCol>
                <a:gridCol w="6500349">
                  <a:extLst>
                    <a:ext uri="{9D8B030D-6E8A-4147-A177-3AD203B41FA5}">
                      <a16:colId xmlns:a16="http://schemas.microsoft.com/office/drawing/2014/main" val="1751261819"/>
                    </a:ext>
                  </a:extLst>
                </a:gridCol>
              </a:tblGrid>
              <a:tr h="467042">
                <a:tc>
                  <a:txBody>
                    <a:bodyPr/>
                    <a:lstStyle/>
                    <a:p>
                      <a:pPr algn="ctr" fontAlgn="b"/>
                      <a:r>
                        <a:rPr lang="en-GB" sz="1600" b="0" dirty="0">
                          <a:effectLst/>
                          <a:latin typeface="+mn-lt"/>
                        </a:rPr>
                        <a:t>Parameter</a:t>
                      </a:r>
                    </a:p>
                  </a:txBody>
                  <a:tcPr marL="152400" marR="152400" marT="114300" marB="114300" anchor="b"/>
                </a:tc>
                <a:tc>
                  <a:txBody>
                    <a:bodyPr/>
                    <a:lstStyle/>
                    <a:p>
                      <a:pPr algn="ctr" fontAlgn="b"/>
                      <a:r>
                        <a:rPr lang="en-GB" sz="1600" b="0" dirty="0">
                          <a:effectLst/>
                          <a:latin typeface="+mn-lt"/>
                        </a:rPr>
                        <a:t>Description</a:t>
                      </a:r>
                    </a:p>
                  </a:txBody>
                  <a:tcPr marL="152400" marR="152400" marT="114300" marB="114300" anchor="b"/>
                </a:tc>
                <a:extLst>
                  <a:ext uri="{0D108BD9-81ED-4DB2-BD59-A6C34878D82A}">
                    <a16:rowId xmlns:a16="http://schemas.microsoft.com/office/drawing/2014/main" val="2703957163"/>
                  </a:ext>
                </a:extLst>
              </a:tr>
              <a:tr h="467042">
                <a:tc>
                  <a:txBody>
                    <a:bodyPr/>
                    <a:lstStyle/>
                    <a:p>
                      <a:pPr fontAlgn="t"/>
                      <a:r>
                        <a:rPr lang="en-GB" sz="1600" b="1" dirty="0">
                          <a:effectLst/>
                          <a:latin typeface="+mn-lt"/>
                        </a:rPr>
                        <a:t>-c</a:t>
                      </a:r>
                      <a:endParaRPr lang="en-GB" sz="1600" dirty="0">
                        <a:effectLst/>
                        <a:latin typeface="+mn-lt"/>
                      </a:endParaRPr>
                    </a:p>
                  </a:txBody>
                  <a:tcPr marL="152400" marR="152400" marT="114300" marB="114300"/>
                </a:tc>
                <a:tc>
                  <a:txBody>
                    <a:bodyPr/>
                    <a:lstStyle/>
                    <a:p>
                      <a:pPr fontAlgn="t"/>
                      <a:r>
                        <a:rPr lang="en-GB" sz="1600" dirty="0">
                          <a:effectLst/>
                          <a:latin typeface="+mn-lt"/>
                        </a:rPr>
                        <a:t>Print output as CSV. Use -</a:t>
                      </a:r>
                      <a:r>
                        <a:rPr lang="en-GB" sz="1600" dirty="0" err="1">
                          <a:effectLst/>
                          <a:latin typeface="+mn-lt"/>
                        </a:rPr>
                        <a:t>ct</a:t>
                      </a:r>
                      <a:r>
                        <a:rPr lang="en-GB" sz="1600" dirty="0">
                          <a:effectLst/>
                          <a:latin typeface="+mn-lt"/>
                        </a:rPr>
                        <a:t> for tab delimiting.</a:t>
                      </a:r>
                    </a:p>
                  </a:txBody>
                  <a:tcPr marL="152400" marR="152400" marT="114300" marB="114300"/>
                </a:tc>
                <a:extLst>
                  <a:ext uri="{0D108BD9-81ED-4DB2-BD59-A6C34878D82A}">
                    <a16:rowId xmlns:a16="http://schemas.microsoft.com/office/drawing/2014/main" val="2917769213"/>
                  </a:ext>
                </a:extLst>
              </a:tr>
              <a:tr h="467042">
                <a:tc>
                  <a:txBody>
                    <a:bodyPr/>
                    <a:lstStyle/>
                    <a:p>
                      <a:pPr fontAlgn="t"/>
                      <a:r>
                        <a:rPr lang="en-GB" sz="1600" b="1">
                          <a:effectLst/>
                          <a:latin typeface="+mn-lt"/>
                        </a:rPr>
                        <a:t>-l</a:t>
                      </a:r>
                      <a:endParaRPr lang="en-GB" sz="1600">
                        <a:effectLst/>
                        <a:latin typeface="+mn-lt"/>
                      </a:endParaRPr>
                    </a:p>
                  </a:txBody>
                  <a:tcPr marL="152400" marR="152400" marT="114300" marB="114300"/>
                </a:tc>
                <a:tc>
                  <a:txBody>
                    <a:bodyPr/>
                    <a:lstStyle/>
                    <a:p>
                      <a:pPr fontAlgn="t"/>
                      <a:r>
                        <a:rPr lang="en-GB" sz="1600" dirty="0">
                          <a:effectLst/>
                          <a:latin typeface="+mn-lt"/>
                        </a:rPr>
                        <a:t>Specify subdirectory depth of information (default is all levels</a:t>
                      </a:r>
                      <a:r>
                        <a:rPr lang="en-GB" sz="1600" dirty="0" smtClean="0">
                          <a:effectLst/>
                          <a:latin typeface="+mn-lt"/>
                        </a:rPr>
                        <a:t>)</a:t>
                      </a:r>
                      <a:endParaRPr lang="en-GB" sz="1600" dirty="0">
                        <a:effectLst/>
                        <a:latin typeface="+mn-lt"/>
                      </a:endParaRPr>
                    </a:p>
                  </a:txBody>
                  <a:tcPr marL="152400" marR="152400" marT="114300" marB="114300"/>
                </a:tc>
                <a:extLst>
                  <a:ext uri="{0D108BD9-81ED-4DB2-BD59-A6C34878D82A}">
                    <a16:rowId xmlns:a16="http://schemas.microsoft.com/office/drawing/2014/main" val="4117297314"/>
                  </a:ext>
                </a:extLst>
              </a:tr>
              <a:tr h="467042">
                <a:tc>
                  <a:txBody>
                    <a:bodyPr/>
                    <a:lstStyle/>
                    <a:p>
                      <a:pPr fontAlgn="t"/>
                      <a:r>
                        <a:rPr lang="en-GB" sz="1600" b="1">
                          <a:effectLst/>
                          <a:latin typeface="+mn-lt"/>
                        </a:rPr>
                        <a:t>-n</a:t>
                      </a:r>
                      <a:endParaRPr lang="en-GB" sz="1600">
                        <a:effectLst/>
                        <a:latin typeface="+mn-lt"/>
                      </a:endParaRPr>
                    </a:p>
                  </a:txBody>
                  <a:tcPr marL="152400" marR="152400" marT="114300" marB="114300"/>
                </a:tc>
                <a:tc>
                  <a:txBody>
                    <a:bodyPr/>
                    <a:lstStyle/>
                    <a:p>
                      <a:pPr fontAlgn="t"/>
                      <a:r>
                        <a:rPr lang="en-GB" sz="1600" dirty="0">
                          <a:effectLst/>
                          <a:latin typeface="+mn-lt"/>
                        </a:rPr>
                        <a:t>Do not </a:t>
                      </a:r>
                      <a:r>
                        <a:rPr lang="en-GB" sz="1600" dirty="0" err="1">
                          <a:effectLst/>
                          <a:latin typeface="+mn-lt"/>
                        </a:rPr>
                        <a:t>recurse</a:t>
                      </a:r>
                      <a:r>
                        <a:rPr lang="en-GB" sz="1600" dirty="0">
                          <a:effectLst/>
                          <a:latin typeface="+mn-lt"/>
                        </a:rPr>
                        <a:t>.</a:t>
                      </a:r>
                    </a:p>
                  </a:txBody>
                  <a:tcPr marL="152400" marR="152400" marT="114300" marB="114300"/>
                </a:tc>
                <a:extLst>
                  <a:ext uri="{0D108BD9-81ED-4DB2-BD59-A6C34878D82A}">
                    <a16:rowId xmlns:a16="http://schemas.microsoft.com/office/drawing/2014/main" val="3473942810"/>
                  </a:ext>
                </a:extLst>
              </a:tr>
              <a:tr h="467042">
                <a:tc>
                  <a:txBody>
                    <a:bodyPr/>
                    <a:lstStyle/>
                    <a:p>
                      <a:pPr fontAlgn="t"/>
                      <a:r>
                        <a:rPr lang="en-GB" sz="1600" b="1">
                          <a:effectLst/>
                          <a:latin typeface="+mn-lt"/>
                        </a:rPr>
                        <a:t>-v</a:t>
                      </a:r>
                      <a:endParaRPr lang="en-GB" sz="1600">
                        <a:effectLst/>
                        <a:latin typeface="+mn-lt"/>
                      </a:endParaRPr>
                    </a:p>
                  </a:txBody>
                  <a:tcPr marL="152400" marR="152400" marT="114300" marB="114300"/>
                </a:tc>
                <a:tc>
                  <a:txBody>
                    <a:bodyPr/>
                    <a:lstStyle/>
                    <a:p>
                      <a:pPr fontAlgn="t"/>
                      <a:r>
                        <a:rPr lang="en-GB" sz="1600" dirty="0">
                          <a:effectLst/>
                          <a:latin typeface="+mn-lt"/>
                        </a:rPr>
                        <a:t>Show size (in KB) of intermediate directories.</a:t>
                      </a:r>
                    </a:p>
                  </a:txBody>
                  <a:tcPr marL="152400" marR="152400" marT="114300" marB="114300"/>
                </a:tc>
                <a:extLst>
                  <a:ext uri="{0D108BD9-81ED-4DB2-BD59-A6C34878D82A}">
                    <a16:rowId xmlns:a16="http://schemas.microsoft.com/office/drawing/2014/main" val="4067301142"/>
                  </a:ext>
                </a:extLst>
              </a:tr>
              <a:tr h="467042">
                <a:tc>
                  <a:txBody>
                    <a:bodyPr/>
                    <a:lstStyle/>
                    <a:p>
                      <a:pPr fontAlgn="t"/>
                      <a:r>
                        <a:rPr lang="en-GB" sz="1600" b="1">
                          <a:effectLst/>
                          <a:latin typeface="+mn-lt"/>
                        </a:rPr>
                        <a:t>-u</a:t>
                      </a:r>
                      <a:endParaRPr lang="en-GB" sz="1600">
                        <a:effectLst/>
                        <a:latin typeface="+mn-lt"/>
                      </a:endParaRPr>
                    </a:p>
                  </a:txBody>
                  <a:tcPr marL="152400" marR="152400" marT="114300" marB="114300"/>
                </a:tc>
                <a:tc>
                  <a:txBody>
                    <a:bodyPr/>
                    <a:lstStyle/>
                    <a:p>
                      <a:pPr fontAlgn="t"/>
                      <a:r>
                        <a:rPr lang="en-GB" sz="1600" dirty="0">
                          <a:effectLst/>
                          <a:latin typeface="+mn-lt"/>
                        </a:rPr>
                        <a:t>Count each instance of a </a:t>
                      </a:r>
                      <a:r>
                        <a:rPr lang="en-GB" sz="1600" dirty="0" err="1">
                          <a:effectLst/>
                          <a:latin typeface="+mn-lt"/>
                        </a:rPr>
                        <a:t>hardlinked</a:t>
                      </a:r>
                      <a:r>
                        <a:rPr lang="en-GB" sz="1600" dirty="0">
                          <a:effectLst/>
                          <a:latin typeface="+mn-lt"/>
                        </a:rPr>
                        <a:t> file.</a:t>
                      </a:r>
                    </a:p>
                  </a:txBody>
                  <a:tcPr marL="152400" marR="152400" marT="114300" marB="114300"/>
                </a:tc>
                <a:extLst>
                  <a:ext uri="{0D108BD9-81ED-4DB2-BD59-A6C34878D82A}">
                    <a16:rowId xmlns:a16="http://schemas.microsoft.com/office/drawing/2014/main" val="2892285918"/>
                  </a:ext>
                </a:extLst>
              </a:tr>
              <a:tr h="467042">
                <a:tc>
                  <a:txBody>
                    <a:bodyPr/>
                    <a:lstStyle/>
                    <a:p>
                      <a:pPr fontAlgn="t"/>
                      <a:r>
                        <a:rPr lang="en-GB" sz="1600" b="1">
                          <a:effectLst/>
                          <a:latin typeface="+mn-lt"/>
                        </a:rPr>
                        <a:t>-q</a:t>
                      </a:r>
                      <a:endParaRPr lang="en-GB" sz="1600">
                        <a:effectLst/>
                        <a:latin typeface="+mn-lt"/>
                      </a:endParaRPr>
                    </a:p>
                  </a:txBody>
                  <a:tcPr marL="152400" marR="152400" marT="114300" marB="114300"/>
                </a:tc>
                <a:tc>
                  <a:txBody>
                    <a:bodyPr/>
                    <a:lstStyle/>
                    <a:p>
                      <a:pPr fontAlgn="t"/>
                      <a:r>
                        <a:rPr lang="en-GB" sz="1600" dirty="0">
                          <a:effectLst/>
                          <a:latin typeface="+mn-lt"/>
                        </a:rPr>
                        <a:t>Quiet (no banner).</a:t>
                      </a:r>
                    </a:p>
                  </a:txBody>
                  <a:tcPr marL="152400" marR="152400" marT="114300" marB="114300"/>
                </a:tc>
                <a:extLst>
                  <a:ext uri="{0D108BD9-81ED-4DB2-BD59-A6C34878D82A}">
                    <a16:rowId xmlns:a16="http://schemas.microsoft.com/office/drawing/2014/main" val="828750727"/>
                  </a:ext>
                </a:extLst>
              </a:tr>
            </a:tbl>
          </a:graphicData>
        </a:graphic>
      </p:graphicFrame>
    </p:spTree>
    <p:extLst>
      <p:ext uri="{BB962C8B-B14F-4D97-AF65-F5344CB8AC3E}">
        <p14:creationId xmlns:p14="http://schemas.microsoft.com/office/powerpoint/2010/main" val="277251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Process Monitor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812966"/>
            <a:ext cx="8596668" cy="4232654"/>
          </a:xfrm>
        </p:spPr>
        <p:txBody>
          <a:bodyPr>
            <a:normAutofit/>
          </a:bodyPr>
          <a:lstStyle/>
          <a:p>
            <a:r>
              <a:rPr lang="en-GB" dirty="0" smtClean="0"/>
              <a:t>Awesome level is over 9000! </a:t>
            </a:r>
            <a:r>
              <a:rPr lang="en-GB" sz="1000" dirty="0" smtClean="0"/>
              <a:t>(if you don’t know your DBZ references just assume this is funny)</a:t>
            </a:r>
          </a:p>
          <a:p>
            <a:r>
              <a:rPr lang="en-GB" dirty="0" smtClean="0"/>
              <a:t>Referencing the official post – </a:t>
            </a:r>
          </a:p>
          <a:p>
            <a:pPr lvl="1"/>
            <a:r>
              <a:rPr lang="en-GB" dirty="0" smtClean="0"/>
              <a:t>Advanced monitoring tool</a:t>
            </a:r>
          </a:p>
          <a:p>
            <a:pPr lvl="1"/>
            <a:r>
              <a:rPr lang="en-GB" dirty="0" smtClean="0"/>
              <a:t>Shows </a:t>
            </a:r>
            <a:r>
              <a:rPr lang="en-GB" dirty="0"/>
              <a:t>real-time file system, Registry and process/thread </a:t>
            </a:r>
            <a:r>
              <a:rPr lang="en-GB" dirty="0" smtClean="0"/>
              <a:t>activity</a:t>
            </a:r>
          </a:p>
          <a:p>
            <a:pPr lvl="1"/>
            <a:r>
              <a:rPr lang="en-GB" dirty="0" smtClean="0"/>
              <a:t>Rich </a:t>
            </a:r>
            <a:r>
              <a:rPr lang="en-GB" dirty="0"/>
              <a:t>and non-destructive </a:t>
            </a:r>
            <a:r>
              <a:rPr lang="en-GB" dirty="0" smtClean="0"/>
              <a:t>filtering</a:t>
            </a:r>
          </a:p>
          <a:p>
            <a:pPr lvl="1"/>
            <a:r>
              <a:rPr lang="en-GB" dirty="0" smtClean="0"/>
              <a:t>Comprehensive </a:t>
            </a:r>
            <a:r>
              <a:rPr lang="en-GB" dirty="0"/>
              <a:t>event properties such session IDs and user </a:t>
            </a:r>
            <a:r>
              <a:rPr lang="en-GB" dirty="0" smtClean="0"/>
              <a:t>names</a:t>
            </a:r>
          </a:p>
          <a:p>
            <a:pPr lvl="1"/>
            <a:r>
              <a:rPr lang="en-GB" dirty="0" smtClean="0"/>
              <a:t>Reliable </a:t>
            </a:r>
            <a:r>
              <a:rPr lang="en-GB" dirty="0"/>
              <a:t>process </a:t>
            </a:r>
            <a:r>
              <a:rPr lang="en-GB" dirty="0" smtClean="0"/>
              <a:t>information</a:t>
            </a:r>
          </a:p>
          <a:p>
            <a:pPr lvl="1"/>
            <a:r>
              <a:rPr lang="en-GB" dirty="0" smtClean="0"/>
              <a:t>Full thread </a:t>
            </a:r>
            <a:r>
              <a:rPr lang="en-GB" dirty="0"/>
              <a:t>stacks with integrated symbol support for each </a:t>
            </a:r>
            <a:r>
              <a:rPr lang="en-GB" dirty="0" smtClean="0"/>
              <a:t>operation</a:t>
            </a:r>
          </a:p>
          <a:p>
            <a:pPr lvl="1"/>
            <a:r>
              <a:rPr lang="en-GB" dirty="0" smtClean="0"/>
              <a:t>Simultaneous </a:t>
            </a:r>
            <a:r>
              <a:rPr lang="en-GB" dirty="0"/>
              <a:t>logging to </a:t>
            </a:r>
            <a:r>
              <a:rPr lang="en-GB" dirty="0" smtClean="0"/>
              <a:t>a file</a:t>
            </a:r>
          </a:p>
          <a:p>
            <a:pPr lvl="1"/>
            <a:endParaRPr lang="en-GB" dirty="0"/>
          </a:p>
          <a:p>
            <a:r>
              <a:rPr lang="en-GB" dirty="0" smtClean="0"/>
              <a:t>Plus more stuff!</a:t>
            </a:r>
          </a:p>
        </p:txBody>
      </p:sp>
    </p:spTree>
    <p:extLst>
      <p:ext uri="{BB962C8B-B14F-4D97-AF65-F5344CB8AC3E}">
        <p14:creationId xmlns:p14="http://schemas.microsoft.com/office/powerpoint/2010/main" val="5938121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Most Awesome Interface Ever!</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677334" y="1434192"/>
            <a:ext cx="8350513" cy="5167362"/>
          </a:xfrm>
          <a:prstGeom prst="rect">
            <a:avLst/>
          </a:prstGeom>
        </p:spPr>
      </p:pic>
    </p:spTree>
    <p:extLst>
      <p:ext uri="{BB962C8B-B14F-4D97-AF65-F5344CB8AC3E}">
        <p14:creationId xmlns:p14="http://schemas.microsoft.com/office/powerpoint/2010/main" val="1017109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504" y="358140"/>
            <a:ext cx="8596668" cy="1320800"/>
          </a:xfrm>
        </p:spPr>
        <p:txBody>
          <a:bodyPr>
            <a:normAutofit/>
          </a:bodyPr>
          <a:lstStyle/>
          <a:p>
            <a:r>
              <a:rPr lang="en-GB" dirty="0" smtClean="0">
                <a:solidFill>
                  <a:schemeClr val="tx1">
                    <a:lumMod val="65000"/>
                    <a:lumOff val="35000"/>
                  </a:schemeClr>
                </a:solidFill>
              </a:rPr>
              <a:t>Audience Question</a:t>
            </a:r>
            <a:endParaRPr lang="en-GB" dirty="0">
              <a:solidFill>
                <a:schemeClr val="tx1">
                  <a:lumMod val="65000"/>
                  <a:lumOff val="35000"/>
                </a:schemeClr>
              </a:solidFill>
            </a:endParaRPr>
          </a:p>
        </p:txBody>
      </p:sp>
      <p:sp>
        <p:nvSpPr>
          <p:cNvPr id="7" name="Text Placeholder 6"/>
          <p:cNvSpPr>
            <a:spLocks noGrp="1"/>
          </p:cNvSpPr>
          <p:nvPr>
            <p:ph idx="1"/>
          </p:nvPr>
        </p:nvSpPr>
        <p:spPr>
          <a:xfrm>
            <a:off x="583504" y="1178485"/>
            <a:ext cx="9442026" cy="1758133"/>
          </a:xfrm>
        </p:spPr>
        <p:txBody>
          <a:bodyPr>
            <a:normAutofit/>
          </a:bodyPr>
          <a:lstStyle/>
          <a:p>
            <a:pPr marL="0" indent="0">
              <a:buNone/>
            </a:pPr>
            <a:r>
              <a:rPr lang="en-GB" sz="3600" dirty="0" smtClean="0"/>
              <a:t>Do you currently use any of the </a:t>
            </a:r>
            <a:r>
              <a:rPr lang="en-GB" sz="3600" dirty="0" err="1" smtClean="0"/>
              <a:t>Sysinternals</a:t>
            </a:r>
            <a:r>
              <a:rPr lang="en-GB" sz="3600" dirty="0" smtClean="0"/>
              <a:t> suite?</a:t>
            </a:r>
          </a:p>
        </p:txBody>
      </p:sp>
      <p:pic>
        <p:nvPicPr>
          <p:cNvPr id="5" name="Picture 4"/>
          <p:cNvPicPr>
            <a:picLocks noChangeAspect="1"/>
          </p:cNvPicPr>
          <p:nvPr/>
        </p:nvPicPr>
        <p:blipFill>
          <a:blip r:embed="rId2"/>
          <a:stretch>
            <a:fillRect/>
          </a:stretch>
        </p:blipFill>
        <p:spPr>
          <a:xfrm>
            <a:off x="2378841" y="1933383"/>
            <a:ext cx="5283982" cy="4823393"/>
          </a:xfrm>
          <a:prstGeom prst="rect">
            <a:avLst/>
          </a:prstGeom>
        </p:spPr>
      </p:pic>
    </p:spTree>
    <p:extLst>
      <p:ext uri="{BB962C8B-B14F-4D97-AF65-F5344CB8AC3E}">
        <p14:creationId xmlns:p14="http://schemas.microsoft.com/office/powerpoint/2010/main" val="1760683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Process Tree</a:t>
            </a:r>
            <a:endParaRPr lang="en-GB" dirty="0">
              <a:solidFill>
                <a:schemeClr val="tx1">
                  <a:lumMod val="65000"/>
                  <a:lumOff val="35000"/>
                </a:schemeClr>
              </a:solidFill>
            </a:endParaRPr>
          </a:p>
        </p:txBody>
      </p:sp>
      <p:pic>
        <p:nvPicPr>
          <p:cNvPr id="5" name="Picture 4"/>
          <p:cNvPicPr>
            <a:picLocks noChangeAspect="1"/>
          </p:cNvPicPr>
          <p:nvPr/>
        </p:nvPicPr>
        <p:blipFill>
          <a:blip r:embed="rId2"/>
          <a:stretch>
            <a:fillRect/>
          </a:stretch>
        </p:blipFill>
        <p:spPr>
          <a:xfrm>
            <a:off x="1218585" y="1348785"/>
            <a:ext cx="7514166" cy="5162054"/>
          </a:xfrm>
          <a:prstGeom prst="rect">
            <a:avLst/>
          </a:prstGeom>
        </p:spPr>
      </p:pic>
    </p:spTree>
    <p:extLst>
      <p:ext uri="{BB962C8B-B14F-4D97-AF65-F5344CB8AC3E}">
        <p14:creationId xmlns:p14="http://schemas.microsoft.com/office/powerpoint/2010/main" val="2957135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Network Summary</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840510" y="1389451"/>
            <a:ext cx="8270315" cy="5414119"/>
          </a:xfrm>
          <a:prstGeom prst="rect">
            <a:avLst/>
          </a:prstGeom>
        </p:spPr>
      </p:pic>
    </p:spTree>
    <p:extLst>
      <p:ext uri="{BB962C8B-B14F-4D97-AF65-F5344CB8AC3E}">
        <p14:creationId xmlns:p14="http://schemas.microsoft.com/office/powerpoint/2010/main" val="13959495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Process Activity Summary</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677334" y="1433422"/>
            <a:ext cx="10078473" cy="5199079"/>
          </a:xfrm>
          <a:prstGeom prst="rect">
            <a:avLst/>
          </a:prstGeom>
        </p:spPr>
      </p:pic>
    </p:spTree>
    <p:extLst>
      <p:ext uri="{BB962C8B-B14F-4D97-AF65-F5344CB8AC3E}">
        <p14:creationId xmlns:p14="http://schemas.microsoft.com/office/powerpoint/2010/main" val="1985672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Capabilities (read later)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08926"/>
            <a:ext cx="9585106" cy="4799431"/>
          </a:xfrm>
        </p:spPr>
        <p:txBody>
          <a:bodyPr>
            <a:normAutofit fontScale="92500" lnSpcReduction="20000"/>
          </a:bodyPr>
          <a:lstStyle/>
          <a:p>
            <a:r>
              <a:rPr lang="en-GB" dirty="0" smtClean="0">
                <a:solidFill>
                  <a:srgbClr val="000000"/>
                </a:solidFill>
              </a:rPr>
              <a:t>As defined by the </a:t>
            </a:r>
            <a:r>
              <a:rPr lang="en-GB" dirty="0" err="1" smtClean="0">
                <a:solidFill>
                  <a:srgbClr val="000000"/>
                </a:solidFill>
              </a:rPr>
              <a:t>ProcMon</a:t>
            </a:r>
            <a:r>
              <a:rPr lang="en-GB" dirty="0" smtClean="0">
                <a:solidFill>
                  <a:srgbClr val="000000"/>
                </a:solidFill>
              </a:rPr>
              <a:t> </a:t>
            </a:r>
            <a:r>
              <a:rPr lang="en-GB" dirty="0" err="1" smtClean="0">
                <a:solidFill>
                  <a:srgbClr val="000000"/>
                </a:solidFill>
              </a:rPr>
              <a:t>Sysinternals</a:t>
            </a:r>
            <a:r>
              <a:rPr lang="en-GB" dirty="0" smtClean="0">
                <a:solidFill>
                  <a:srgbClr val="000000"/>
                </a:solidFill>
              </a:rPr>
              <a:t> page…</a:t>
            </a:r>
          </a:p>
          <a:p>
            <a:pPr lvl="1"/>
            <a:r>
              <a:rPr lang="en-GB" dirty="0" smtClean="0">
                <a:solidFill>
                  <a:srgbClr val="000000"/>
                </a:solidFill>
              </a:rPr>
              <a:t>Process </a:t>
            </a:r>
            <a:r>
              <a:rPr lang="en-GB" dirty="0">
                <a:solidFill>
                  <a:srgbClr val="000000"/>
                </a:solidFill>
              </a:rPr>
              <a:t>Monitor includes powerful monitoring and filtering capabilities, including:</a:t>
            </a:r>
          </a:p>
          <a:p>
            <a:pPr lvl="2"/>
            <a:r>
              <a:rPr lang="en-GB" dirty="0">
                <a:solidFill>
                  <a:srgbClr val="000000"/>
                </a:solidFill>
              </a:rPr>
              <a:t>More data captured for operation input and output parameters</a:t>
            </a:r>
          </a:p>
          <a:p>
            <a:pPr lvl="2"/>
            <a:r>
              <a:rPr lang="en-GB" dirty="0">
                <a:solidFill>
                  <a:srgbClr val="000000"/>
                </a:solidFill>
              </a:rPr>
              <a:t>Non-destructive filters allow you to set filters without losing data</a:t>
            </a:r>
          </a:p>
          <a:p>
            <a:pPr lvl="2"/>
            <a:r>
              <a:rPr lang="en-GB" dirty="0">
                <a:solidFill>
                  <a:srgbClr val="000000"/>
                </a:solidFill>
              </a:rPr>
              <a:t>Capture of thread stacks for each operation make it possible in many cases to identify the root cause of an operation</a:t>
            </a:r>
          </a:p>
          <a:p>
            <a:pPr lvl="2"/>
            <a:r>
              <a:rPr lang="en-GB" dirty="0">
                <a:solidFill>
                  <a:srgbClr val="000000"/>
                </a:solidFill>
              </a:rPr>
              <a:t>Reliable capture of process details, including image path, command line, user and session ID</a:t>
            </a:r>
          </a:p>
          <a:p>
            <a:pPr lvl="2"/>
            <a:r>
              <a:rPr lang="en-GB" dirty="0">
                <a:solidFill>
                  <a:srgbClr val="000000"/>
                </a:solidFill>
              </a:rPr>
              <a:t>Configurable and moveable columns for any event property</a:t>
            </a:r>
          </a:p>
          <a:p>
            <a:pPr lvl="2"/>
            <a:r>
              <a:rPr lang="en-GB" dirty="0">
                <a:solidFill>
                  <a:srgbClr val="000000"/>
                </a:solidFill>
              </a:rPr>
              <a:t>Filters can be set for any data field, including fields not configured as columns</a:t>
            </a:r>
          </a:p>
          <a:p>
            <a:pPr lvl="2"/>
            <a:r>
              <a:rPr lang="en-GB" dirty="0">
                <a:solidFill>
                  <a:srgbClr val="000000"/>
                </a:solidFill>
              </a:rPr>
              <a:t>Advanced logging architecture scales to tens of millions of captured events and gigabytes of log data</a:t>
            </a:r>
          </a:p>
          <a:p>
            <a:pPr lvl="2"/>
            <a:r>
              <a:rPr lang="en-GB" dirty="0">
                <a:solidFill>
                  <a:srgbClr val="000000"/>
                </a:solidFill>
              </a:rPr>
              <a:t>Process tree tool shows relationship of all processes referenced in a trace</a:t>
            </a:r>
          </a:p>
          <a:p>
            <a:pPr lvl="2"/>
            <a:r>
              <a:rPr lang="en-GB" dirty="0">
                <a:solidFill>
                  <a:srgbClr val="000000"/>
                </a:solidFill>
              </a:rPr>
              <a:t>Native log format preserves all data for loading in a different Process Monitor instance</a:t>
            </a:r>
          </a:p>
          <a:p>
            <a:pPr lvl="2"/>
            <a:r>
              <a:rPr lang="en-GB" dirty="0">
                <a:solidFill>
                  <a:srgbClr val="000000"/>
                </a:solidFill>
              </a:rPr>
              <a:t>Process tooltip for easy viewing of process image information</a:t>
            </a:r>
          </a:p>
          <a:p>
            <a:pPr lvl="2"/>
            <a:r>
              <a:rPr lang="en-GB" dirty="0">
                <a:solidFill>
                  <a:srgbClr val="000000"/>
                </a:solidFill>
              </a:rPr>
              <a:t>Detail tooltip allows convenient access to formatted data that doesn't fit in the column</a:t>
            </a:r>
          </a:p>
          <a:p>
            <a:pPr lvl="2"/>
            <a:r>
              <a:rPr lang="en-GB" dirty="0">
                <a:solidFill>
                  <a:srgbClr val="000000"/>
                </a:solidFill>
              </a:rPr>
              <a:t>Cancellable search</a:t>
            </a:r>
          </a:p>
          <a:p>
            <a:pPr lvl="2"/>
            <a:r>
              <a:rPr lang="en-GB" dirty="0">
                <a:solidFill>
                  <a:srgbClr val="000000"/>
                </a:solidFill>
              </a:rPr>
              <a:t>Boot time logging of all operations</a:t>
            </a:r>
          </a:p>
          <a:p>
            <a:endParaRPr lang="en-GB" dirty="0"/>
          </a:p>
        </p:txBody>
      </p:sp>
    </p:spTree>
    <p:extLst>
      <p:ext uri="{BB962C8B-B14F-4D97-AF65-F5344CB8AC3E}">
        <p14:creationId xmlns:p14="http://schemas.microsoft.com/office/powerpoint/2010/main" val="1917874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Command Line Syntax</a:t>
            </a:r>
            <a:endParaRPr lang="en-GB" dirty="0">
              <a:solidFill>
                <a:schemeClr val="tx1">
                  <a:lumMod val="65000"/>
                  <a:lumOff val="3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2126701"/>
              </p:ext>
            </p:extLst>
          </p:nvPr>
        </p:nvGraphicFramePr>
        <p:xfrm>
          <a:off x="1345585" y="1384300"/>
          <a:ext cx="7260166" cy="5364480"/>
        </p:xfrm>
        <a:graphic>
          <a:graphicData uri="http://schemas.openxmlformats.org/drawingml/2006/table">
            <a:tbl>
              <a:tblPr firstRow="1" bandRow="1">
                <a:tableStyleId>{5C22544A-7EE6-4342-B048-85BDC9FD1C3A}</a:tableStyleId>
              </a:tblPr>
              <a:tblGrid>
                <a:gridCol w="2178423">
                  <a:extLst>
                    <a:ext uri="{9D8B030D-6E8A-4147-A177-3AD203B41FA5}">
                      <a16:colId xmlns:a16="http://schemas.microsoft.com/office/drawing/2014/main" val="2649766157"/>
                    </a:ext>
                  </a:extLst>
                </a:gridCol>
                <a:gridCol w="5081743">
                  <a:extLst>
                    <a:ext uri="{9D8B030D-6E8A-4147-A177-3AD203B41FA5}">
                      <a16:colId xmlns:a16="http://schemas.microsoft.com/office/drawing/2014/main" val="1355182168"/>
                    </a:ext>
                  </a:extLst>
                </a:gridCol>
              </a:tblGrid>
              <a:tr h="230909">
                <a:tc>
                  <a:txBody>
                    <a:bodyPr/>
                    <a:lstStyle/>
                    <a:p>
                      <a:pPr algn="ctr"/>
                      <a:r>
                        <a:rPr lang="en-GB" sz="1000" dirty="0" smtClean="0"/>
                        <a:t>Parameter</a:t>
                      </a:r>
                      <a:endParaRPr lang="en-GB" sz="1000" dirty="0"/>
                    </a:p>
                  </a:txBody>
                  <a:tcPr/>
                </a:tc>
                <a:tc>
                  <a:txBody>
                    <a:bodyPr/>
                    <a:lstStyle/>
                    <a:p>
                      <a:pPr algn="ctr"/>
                      <a:r>
                        <a:rPr lang="en-GB" sz="1000" dirty="0" smtClean="0"/>
                        <a:t>Description</a:t>
                      </a:r>
                      <a:endParaRPr lang="en-GB" sz="1000" dirty="0"/>
                    </a:p>
                  </a:txBody>
                  <a:tcPr/>
                </a:tc>
                <a:extLst>
                  <a:ext uri="{0D108BD9-81ED-4DB2-BD59-A6C34878D82A}">
                    <a16:rowId xmlns:a16="http://schemas.microsoft.com/office/drawing/2014/main" val="206629132"/>
                  </a:ext>
                </a:extLst>
              </a:tr>
              <a:tr h="230909">
                <a:tc>
                  <a:txBody>
                    <a:bodyPr/>
                    <a:lstStyle/>
                    <a:p>
                      <a:r>
                        <a:rPr lang="en-GB" sz="1000" dirty="0" smtClean="0"/>
                        <a:t>/</a:t>
                      </a:r>
                      <a:r>
                        <a:rPr lang="en-GB" sz="1000" dirty="0" err="1" smtClean="0"/>
                        <a:t>OpenLog</a:t>
                      </a:r>
                      <a:r>
                        <a:rPr lang="en-GB" sz="1000" dirty="0" smtClean="0"/>
                        <a:t> &lt;PML File&gt;</a:t>
                      </a:r>
                      <a:endParaRPr lang="en-GB" sz="1000" dirty="0"/>
                    </a:p>
                  </a:txBody>
                  <a:tcPr/>
                </a:tc>
                <a:tc>
                  <a:txBody>
                    <a:bodyPr/>
                    <a:lstStyle/>
                    <a:p>
                      <a:r>
                        <a:rPr lang="en-GB" sz="1000" dirty="0" smtClean="0"/>
                        <a:t>Open a previously saved event file</a:t>
                      </a:r>
                      <a:endParaRPr lang="en-GB" sz="1000" dirty="0"/>
                    </a:p>
                  </a:txBody>
                  <a:tcPr/>
                </a:tc>
                <a:extLst>
                  <a:ext uri="{0D108BD9-81ED-4DB2-BD59-A6C34878D82A}">
                    <a16:rowId xmlns:a16="http://schemas.microsoft.com/office/drawing/2014/main" val="2005166202"/>
                  </a:ext>
                </a:extLst>
              </a:tr>
              <a:tr h="230909">
                <a:tc>
                  <a:txBody>
                    <a:bodyPr/>
                    <a:lstStyle/>
                    <a:p>
                      <a:r>
                        <a:rPr lang="en-GB" sz="1000" dirty="0" smtClean="0"/>
                        <a:t>/</a:t>
                      </a:r>
                      <a:r>
                        <a:rPr lang="en-GB" sz="1000" dirty="0" err="1" smtClean="0"/>
                        <a:t>BackingFile</a:t>
                      </a:r>
                      <a:r>
                        <a:rPr lang="en-GB" sz="1000" dirty="0" smtClean="0"/>
                        <a:t> &lt;PML File&gt;</a:t>
                      </a:r>
                      <a:endParaRPr lang="en-GB" sz="1000" dirty="0"/>
                    </a:p>
                  </a:txBody>
                  <a:tcPr/>
                </a:tc>
                <a:tc>
                  <a:txBody>
                    <a:bodyPr/>
                    <a:lstStyle/>
                    <a:p>
                      <a:r>
                        <a:rPr lang="en-GB" sz="1000" dirty="0" smtClean="0"/>
                        <a:t>Save events in the specified backing file</a:t>
                      </a:r>
                      <a:endParaRPr lang="en-GB" sz="1000" dirty="0"/>
                    </a:p>
                  </a:txBody>
                  <a:tcPr/>
                </a:tc>
                <a:extLst>
                  <a:ext uri="{0D108BD9-81ED-4DB2-BD59-A6C34878D82A}">
                    <a16:rowId xmlns:a16="http://schemas.microsoft.com/office/drawing/2014/main" val="4012644697"/>
                  </a:ext>
                </a:extLst>
              </a:tr>
              <a:tr h="230909">
                <a:tc>
                  <a:txBody>
                    <a:bodyPr/>
                    <a:lstStyle/>
                    <a:p>
                      <a:r>
                        <a:rPr lang="en-GB" sz="1000" dirty="0" smtClean="0"/>
                        <a:t>/</a:t>
                      </a:r>
                      <a:r>
                        <a:rPr lang="en-GB" sz="1000" dirty="0" err="1" smtClean="0"/>
                        <a:t>PagingFile</a:t>
                      </a:r>
                      <a:endParaRPr lang="en-GB" sz="1000" dirty="0"/>
                    </a:p>
                  </a:txBody>
                  <a:tcPr/>
                </a:tc>
                <a:tc>
                  <a:txBody>
                    <a:bodyPr/>
                    <a:lstStyle/>
                    <a:p>
                      <a:r>
                        <a:rPr lang="en-GB" sz="1000" dirty="0" smtClean="0"/>
                        <a:t>Save events in the virtual memory</a:t>
                      </a:r>
                      <a:endParaRPr lang="en-GB" sz="1000" dirty="0"/>
                    </a:p>
                  </a:txBody>
                  <a:tcPr/>
                </a:tc>
                <a:extLst>
                  <a:ext uri="{0D108BD9-81ED-4DB2-BD59-A6C34878D82A}">
                    <a16:rowId xmlns:a16="http://schemas.microsoft.com/office/drawing/2014/main" val="513218388"/>
                  </a:ext>
                </a:extLst>
              </a:tr>
              <a:tr h="230909">
                <a:tc>
                  <a:txBody>
                    <a:bodyPr/>
                    <a:lstStyle/>
                    <a:p>
                      <a:r>
                        <a:rPr lang="en-GB" sz="1000" dirty="0" smtClean="0"/>
                        <a:t>/</a:t>
                      </a:r>
                      <a:r>
                        <a:rPr lang="en-GB" sz="1000" dirty="0" err="1" smtClean="0"/>
                        <a:t>NoConnect</a:t>
                      </a:r>
                      <a:endParaRPr lang="en-GB" sz="1000" dirty="0"/>
                    </a:p>
                  </a:txBody>
                  <a:tcPr/>
                </a:tc>
                <a:tc>
                  <a:txBody>
                    <a:bodyPr/>
                    <a:lstStyle/>
                    <a:p>
                      <a:r>
                        <a:rPr lang="en-GB" sz="1000" dirty="0" smtClean="0"/>
                        <a:t>Don’t automatically begin</a:t>
                      </a:r>
                      <a:r>
                        <a:rPr lang="en-GB" sz="1000" baseline="0" dirty="0" smtClean="0"/>
                        <a:t> collecting events at start up</a:t>
                      </a:r>
                      <a:endParaRPr lang="en-GB" sz="1000" dirty="0"/>
                    </a:p>
                  </a:txBody>
                  <a:tcPr/>
                </a:tc>
                <a:extLst>
                  <a:ext uri="{0D108BD9-81ED-4DB2-BD59-A6C34878D82A}">
                    <a16:rowId xmlns:a16="http://schemas.microsoft.com/office/drawing/2014/main" val="2122715853"/>
                  </a:ext>
                </a:extLst>
              </a:tr>
              <a:tr h="230909">
                <a:tc>
                  <a:txBody>
                    <a:bodyPr/>
                    <a:lstStyle/>
                    <a:p>
                      <a:r>
                        <a:rPr lang="en-GB" sz="1000" dirty="0" smtClean="0"/>
                        <a:t>/</a:t>
                      </a:r>
                      <a:r>
                        <a:rPr lang="en-GB" sz="1000" dirty="0" err="1" smtClean="0"/>
                        <a:t>NoFilter</a:t>
                      </a:r>
                      <a:endParaRPr lang="en-GB" sz="1000" dirty="0"/>
                    </a:p>
                  </a:txBody>
                  <a:tcPr/>
                </a:tc>
                <a:tc>
                  <a:txBody>
                    <a:bodyPr/>
                    <a:lstStyle/>
                    <a:p>
                      <a:r>
                        <a:rPr lang="en-GB" sz="1000" dirty="0" smtClean="0"/>
                        <a:t>Clear the filter</a:t>
                      </a:r>
                      <a:r>
                        <a:rPr lang="en-GB" sz="1000" baseline="0" dirty="0" smtClean="0"/>
                        <a:t> at start up</a:t>
                      </a:r>
                      <a:endParaRPr lang="en-GB" sz="1000" dirty="0"/>
                    </a:p>
                  </a:txBody>
                  <a:tcPr/>
                </a:tc>
                <a:extLst>
                  <a:ext uri="{0D108BD9-81ED-4DB2-BD59-A6C34878D82A}">
                    <a16:rowId xmlns:a16="http://schemas.microsoft.com/office/drawing/2014/main" val="4018358132"/>
                  </a:ext>
                </a:extLst>
              </a:tr>
              <a:tr h="230909">
                <a:tc>
                  <a:txBody>
                    <a:bodyPr/>
                    <a:lstStyle/>
                    <a:p>
                      <a:r>
                        <a:rPr lang="en-GB" sz="1000" dirty="0" smtClean="0"/>
                        <a:t>/</a:t>
                      </a:r>
                      <a:r>
                        <a:rPr lang="en-GB" sz="1000" dirty="0" err="1" smtClean="0"/>
                        <a:t>AcceptEula</a:t>
                      </a:r>
                      <a:endParaRPr lang="en-GB" sz="1000" dirty="0"/>
                    </a:p>
                  </a:txBody>
                  <a:tcPr/>
                </a:tc>
                <a:tc>
                  <a:txBody>
                    <a:bodyPr/>
                    <a:lstStyle/>
                    <a:p>
                      <a:r>
                        <a:rPr lang="en-GB" sz="1000" dirty="0" smtClean="0"/>
                        <a:t>Accept</a:t>
                      </a:r>
                      <a:r>
                        <a:rPr lang="en-GB" sz="1000" baseline="0" dirty="0" smtClean="0"/>
                        <a:t> the EULA automatically (don’t show a dialog)</a:t>
                      </a:r>
                      <a:endParaRPr lang="en-GB" sz="1000" dirty="0"/>
                    </a:p>
                  </a:txBody>
                  <a:tcPr/>
                </a:tc>
                <a:extLst>
                  <a:ext uri="{0D108BD9-81ED-4DB2-BD59-A6C34878D82A}">
                    <a16:rowId xmlns:a16="http://schemas.microsoft.com/office/drawing/2014/main" val="841479288"/>
                  </a:ext>
                </a:extLst>
              </a:tr>
              <a:tr h="230909">
                <a:tc>
                  <a:txBody>
                    <a:bodyPr/>
                    <a:lstStyle/>
                    <a:p>
                      <a:r>
                        <a:rPr lang="en-GB" sz="1000" dirty="0" smtClean="0"/>
                        <a:t>/</a:t>
                      </a:r>
                      <a:r>
                        <a:rPr lang="en-GB" sz="1000" dirty="0" err="1" smtClean="0"/>
                        <a:t>LoadConfig</a:t>
                      </a:r>
                      <a:r>
                        <a:rPr lang="en-GB" sz="1000" dirty="0" smtClean="0"/>
                        <a:t> &lt;File&gt;</a:t>
                      </a:r>
                      <a:endParaRPr lang="en-GB" sz="1000" dirty="0"/>
                    </a:p>
                  </a:txBody>
                  <a:tcPr/>
                </a:tc>
                <a:tc>
                  <a:txBody>
                    <a:bodyPr/>
                    <a:lstStyle/>
                    <a:p>
                      <a:r>
                        <a:rPr lang="en-GB" sz="1000" dirty="0" smtClean="0"/>
                        <a:t>Load a previously saved configuration</a:t>
                      </a:r>
                      <a:r>
                        <a:rPr lang="en-GB" sz="1000" baseline="0" dirty="0" smtClean="0"/>
                        <a:t> file</a:t>
                      </a:r>
                      <a:endParaRPr lang="en-GB" sz="1000" dirty="0"/>
                    </a:p>
                  </a:txBody>
                  <a:tcPr/>
                </a:tc>
                <a:extLst>
                  <a:ext uri="{0D108BD9-81ED-4DB2-BD59-A6C34878D82A}">
                    <a16:rowId xmlns:a16="http://schemas.microsoft.com/office/drawing/2014/main" val="1067323051"/>
                  </a:ext>
                </a:extLst>
              </a:tr>
              <a:tr h="230909">
                <a:tc>
                  <a:txBody>
                    <a:bodyPr/>
                    <a:lstStyle/>
                    <a:p>
                      <a:r>
                        <a:rPr lang="en-GB" sz="1000" dirty="0" smtClean="0"/>
                        <a:t>/Profiling</a:t>
                      </a:r>
                      <a:endParaRPr lang="en-GB" sz="1000" dirty="0"/>
                    </a:p>
                  </a:txBody>
                  <a:tcPr/>
                </a:tc>
                <a:tc>
                  <a:txBody>
                    <a:bodyPr/>
                    <a:lstStyle/>
                    <a:p>
                      <a:r>
                        <a:rPr lang="en-GB" sz="1000" dirty="0" smtClean="0"/>
                        <a:t>Enable the thread profiling</a:t>
                      </a:r>
                      <a:r>
                        <a:rPr lang="en-GB" sz="1000" baseline="0" dirty="0" smtClean="0"/>
                        <a:t> feature</a:t>
                      </a:r>
                      <a:endParaRPr lang="en-GB" sz="1000" dirty="0"/>
                    </a:p>
                  </a:txBody>
                  <a:tcPr/>
                </a:tc>
                <a:extLst>
                  <a:ext uri="{0D108BD9-81ED-4DB2-BD59-A6C34878D82A}">
                    <a16:rowId xmlns:a16="http://schemas.microsoft.com/office/drawing/2014/main" val="955815917"/>
                  </a:ext>
                </a:extLst>
              </a:tr>
              <a:tr h="230909">
                <a:tc>
                  <a:txBody>
                    <a:bodyPr/>
                    <a:lstStyle/>
                    <a:p>
                      <a:r>
                        <a:rPr lang="en-GB" sz="1000" dirty="0" smtClean="0"/>
                        <a:t>/Minimized</a:t>
                      </a:r>
                      <a:endParaRPr lang="en-GB" sz="1000" dirty="0"/>
                    </a:p>
                  </a:txBody>
                  <a:tcPr/>
                </a:tc>
                <a:tc>
                  <a:txBody>
                    <a:bodyPr/>
                    <a:lstStyle/>
                    <a:p>
                      <a:r>
                        <a:rPr lang="en-GB" sz="1000" dirty="0" smtClean="0"/>
                        <a:t>Start</a:t>
                      </a:r>
                      <a:r>
                        <a:rPr lang="en-GB" sz="1000" baseline="0" dirty="0" smtClean="0"/>
                        <a:t> the application minimized</a:t>
                      </a:r>
                      <a:endParaRPr lang="en-GB" sz="1000" dirty="0"/>
                    </a:p>
                  </a:txBody>
                  <a:tcPr/>
                </a:tc>
                <a:extLst>
                  <a:ext uri="{0D108BD9-81ED-4DB2-BD59-A6C34878D82A}">
                    <a16:rowId xmlns:a16="http://schemas.microsoft.com/office/drawing/2014/main" val="2515655339"/>
                  </a:ext>
                </a:extLst>
              </a:tr>
              <a:tr h="230909">
                <a:tc>
                  <a:txBody>
                    <a:bodyPr/>
                    <a:lstStyle/>
                    <a:p>
                      <a:r>
                        <a:rPr lang="en-GB" sz="1000" dirty="0" smtClean="0"/>
                        <a:t>/</a:t>
                      </a:r>
                      <a:r>
                        <a:rPr lang="en-GB" sz="1000" dirty="0" err="1" smtClean="0"/>
                        <a:t>WaitForIdle</a:t>
                      </a:r>
                      <a:endParaRPr lang="en-GB" sz="1000" dirty="0"/>
                    </a:p>
                  </a:txBody>
                  <a:tcPr/>
                </a:tc>
                <a:tc>
                  <a:txBody>
                    <a:bodyPr/>
                    <a:lstStyle/>
                    <a:p>
                      <a:r>
                        <a:rPr lang="en-GB" sz="1000" dirty="0" smtClean="0"/>
                        <a:t>Wait for an instance of </a:t>
                      </a:r>
                      <a:r>
                        <a:rPr lang="en-GB" sz="1000" dirty="0" err="1" smtClean="0"/>
                        <a:t>ProcMon</a:t>
                      </a:r>
                      <a:r>
                        <a:rPr lang="en-GB" sz="1000" dirty="0" smtClean="0"/>
                        <a:t> to become ready</a:t>
                      </a:r>
                      <a:endParaRPr lang="en-GB" sz="1000" dirty="0"/>
                    </a:p>
                  </a:txBody>
                  <a:tcPr/>
                </a:tc>
                <a:extLst>
                  <a:ext uri="{0D108BD9-81ED-4DB2-BD59-A6C34878D82A}">
                    <a16:rowId xmlns:a16="http://schemas.microsoft.com/office/drawing/2014/main" val="315502738"/>
                  </a:ext>
                </a:extLst>
              </a:tr>
              <a:tr h="230909">
                <a:tc>
                  <a:txBody>
                    <a:bodyPr/>
                    <a:lstStyle/>
                    <a:p>
                      <a:r>
                        <a:rPr lang="en-GB" sz="1000" dirty="0" smtClean="0"/>
                        <a:t>/Terminate</a:t>
                      </a:r>
                      <a:endParaRPr lang="en-GB" sz="1000" dirty="0"/>
                    </a:p>
                  </a:txBody>
                  <a:tcPr/>
                </a:tc>
                <a:tc>
                  <a:txBody>
                    <a:bodyPr/>
                    <a:lstStyle/>
                    <a:p>
                      <a:r>
                        <a:rPr lang="en-GB" sz="1000" dirty="0" smtClean="0"/>
                        <a:t>Terminate</a:t>
                      </a:r>
                      <a:r>
                        <a:rPr lang="en-GB" sz="1000" baseline="0" dirty="0" smtClean="0"/>
                        <a:t> all instances of </a:t>
                      </a:r>
                      <a:r>
                        <a:rPr lang="en-GB" sz="1000" baseline="0" dirty="0" err="1" smtClean="0"/>
                        <a:t>ProcMon</a:t>
                      </a:r>
                      <a:r>
                        <a:rPr lang="en-GB" sz="1000" baseline="0" dirty="0" smtClean="0"/>
                        <a:t> and exit</a:t>
                      </a:r>
                      <a:endParaRPr lang="en-GB" sz="1000" dirty="0"/>
                    </a:p>
                  </a:txBody>
                  <a:tcPr/>
                </a:tc>
                <a:extLst>
                  <a:ext uri="{0D108BD9-81ED-4DB2-BD59-A6C34878D82A}">
                    <a16:rowId xmlns:a16="http://schemas.microsoft.com/office/drawing/2014/main" val="1386620760"/>
                  </a:ext>
                </a:extLst>
              </a:tr>
              <a:tr h="230909">
                <a:tc>
                  <a:txBody>
                    <a:bodyPr/>
                    <a:lstStyle/>
                    <a:p>
                      <a:r>
                        <a:rPr lang="en-GB" sz="1000" dirty="0" smtClean="0"/>
                        <a:t>/Quiet</a:t>
                      </a:r>
                      <a:endParaRPr lang="en-GB" sz="1000" dirty="0"/>
                    </a:p>
                  </a:txBody>
                  <a:tcPr/>
                </a:tc>
                <a:tc>
                  <a:txBody>
                    <a:bodyPr/>
                    <a:lstStyle/>
                    <a:p>
                      <a:r>
                        <a:rPr lang="en-GB" sz="1000" dirty="0" smtClean="0"/>
                        <a:t>Don’t confirm filter</a:t>
                      </a:r>
                      <a:r>
                        <a:rPr lang="en-GB" sz="1000" baseline="0" dirty="0" smtClean="0"/>
                        <a:t> settings during start up</a:t>
                      </a:r>
                      <a:endParaRPr lang="en-GB" sz="1000" dirty="0"/>
                    </a:p>
                  </a:txBody>
                  <a:tcPr/>
                </a:tc>
                <a:extLst>
                  <a:ext uri="{0D108BD9-81ED-4DB2-BD59-A6C34878D82A}">
                    <a16:rowId xmlns:a16="http://schemas.microsoft.com/office/drawing/2014/main" val="1619821421"/>
                  </a:ext>
                </a:extLst>
              </a:tr>
              <a:tr h="230909">
                <a:tc>
                  <a:txBody>
                    <a:bodyPr/>
                    <a:lstStyle/>
                    <a:p>
                      <a:r>
                        <a:rPr lang="en-GB" sz="1000" dirty="0" smtClean="0"/>
                        <a:t>/Run32</a:t>
                      </a:r>
                      <a:endParaRPr lang="en-GB" sz="1000" dirty="0"/>
                    </a:p>
                  </a:txBody>
                  <a:tcPr/>
                </a:tc>
                <a:tc>
                  <a:txBody>
                    <a:bodyPr/>
                    <a:lstStyle/>
                    <a:p>
                      <a:r>
                        <a:rPr lang="en-GB" sz="1000" dirty="0" smtClean="0"/>
                        <a:t>Run the 32-bit version to load 32-bit log files (x64 only)</a:t>
                      </a:r>
                      <a:endParaRPr lang="en-GB" sz="1000" dirty="0"/>
                    </a:p>
                  </a:txBody>
                  <a:tcPr/>
                </a:tc>
                <a:extLst>
                  <a:ext uri="{0D108BD9-81ED-4DB2-BD59-A6C34878D82A}">
                    <a16:rowId xmlns:a16="http://schemas.microsoft.com/office/drawing/2014/main" val="4059642878"/>
                  </a:ext>
                </a:extLst>
              </a:tr>
              <a:tr h="230909">
                <a:tc>
                  <a:txBody>
                    <a:bodyPr/>
                    <a:lstStyle/>
                    <a:p>
                      <a:r>
                        <a:rPr lang="en-GB" sz="1000" dirty="0" smtClean="0"/>
                        <a:t>/Runtime</a:t>
                      </a:r>
                      <a:endParaRPr lang="en-GB" sz="1000" dirty="0"/>
                    </a:p>
                  </a:txBody>
                  <a:tcPr/>
                </a:tc>
                <a:tc>
                  <a:txBody>
                    <a:bodyPr/>
                    <a:lstStyle/>
                    <a:p>
                      <a:r>
                        <a:rPr lang="en-GB" sz="1000" dirty="0" smtClean="0"/>
                        <a:t>Run for the specified number of seconds and terminate</a:t>
                      </a:r>
                      <a:endParaRPr lang="en-GB" sz="1000" dirty="0"/>
                    </a:p>
                  </a:txBody>
                  <a:tcPr/>
                </a:tc>
                <a:extLst>
                  <a:ext uri="{0D108BD9-81ED-4DB2-BD59-A6C34878D82A}">
                    <a16:rowId xmlns:a16="http://schemas.microsoft.com/office/drawing/2014/main" val="1434792281"/>
                  </a:ext>
                </a:extLst>
              </a:tr>
              <a:tr h="230909">
                <a:tc>
                  <a:txBody>
                    <a:bodyPr/>
                    <a:lstStyle/>
                    <a:p>
                      <a:r>
                        <a:rPr lang="en-GB" sz="1000" dirty="0" smtClean="0"/>
                        <a:t>/</a:t>
                      </a:r>
                      <a:r>
                        <a:rPr lang="en-GB" sz="1000" dirty="0" err="1" smtClean="0"/>
                        <a:t>HookRegistry</a:t>
                      </a:r>
                      <a:endParaRPr lang="en-GB" sz="1000" dirty="0"/>
                    </a:p>
                  </a:txBody>
                  <a:tcPr/>
                </a:tc>
                <a:tc>
                  <a:txBody>
                    <a:bodyPr/>
                    <a:lstStyle/>
                    <a:p>
                      <a:r>
                        <a:rPr lang="en-GB" sz="1000" dirty="0" smtClean="0"/>
                        <a:t>Hook Registry</a:t>
                      </a:r>
                      <a:r>
                        <a:rPr lang="en-GB" sz="1000" baseline="0" dirty="0" smtClean="0"/>
                        <a:t> for </a:t>
                      </a:r>
                      <a:r>
                        <a:rPr lang="en-GB" sz="1000" baseline="0" dirty="0" err="1" smtClean="0"/>
                        <a:t>Softgrid</a:t>
                      </a:r>
                      <a:r>
                        <a:rPr lang="en-GB" sz="1000" baseline="0" dirty="0" smtClean="0"/>
                        <a:t> troubleshooting (x86 Vista only)</a:t>
                      </a:r>
                      <a:endParaRPr lang="en-GB" sz="1000" dirty="0"/>
                    </a:p>
                  </a:txBody>
                  <a:tcPr/>
                </a:tc>
                <a:extLst>
                  <a:ext uri="{0D108BD9-81ED-4DB2-BD59-A6C34878D82A}">
                    <a16:rowId xmlns:a16="http://schemas.microsoft.com/office/drawing/2014/main" val="668476028"/>
                  </a:ext>
                </a:extLst>
              </a:tr>
              <a:tr h="230909">
                <a:tc>
                  <a:txBody>
                    <a:bodyPr/>
                    <a:lstStyle/>
                    <a:p>
                      <a:r>
                        <a:rPr lang="en-GB" sz="1000" dirty="0" smtClean="0"/>
                        <a:t>/</a:t>
                      </a:r>
                      <a:r>
                        <a:rPr lang="en-GB" sz="1000" dirty="0" err="1" smtClean="0"/>
                        <a:t>SaveAs</a:t>
                      </a:r>
                      <a:r>
                        <a:rPr lang="en-GB" sz="1000" dirty="0" smtClean="0"/>
                        <a:t> &lt;Path&gt;</a:t>
                      </a:r>
                      <a:endParaRPr lang="en-GB" sz="1000" dirty="0"/>
                    </a:p>
                  </a:txBody>
                  <a:tcPr/>
                </a:tc>
                <a:tc>
                  <a:txBody>
                    <a:bodyPr/>
                    <a:lstStyle/>
                    <a:p>
                      <a:r>
                        <a:rPr lang="en-GB" sz="1000" dirty="0" smtClean="0"/>
                        <a:t>Export to an XML, CSV or PML file</a:t>
                      </a:r>
                      <a:endParaRPr lang="en-GB" sz="1000" dirty="0"/>
                    </a:p>
                  </a:txBody>
                  <a:tcPr/>
                </a:tc>
                <a:extLst>
                  <a:ext uri="{0D108BD9-81ED-4DB2-BD59-A6C34878D82A}">
                    <a16:rowId xmlns:a16="http://schemas.microsoft.com/office/drawing/2014/main" val="2904797535"/>
                  </a:ext>
                </a:extLst>
              </a:tr>
              <a:tr h="230909">
                <a:tc>
                  <a:txBody>
                    <a:bodyPr/>
                    <a:lstStyle/>
                    <a:p>
                      <a:r>
                        <a:rPr lang="en-GB" sz="1000" dirty="0" smtClean="0"/>
                        <a:t>/SaveAs1 &lt;Path&gt;</a:t>
                      </a:r>
                      <a:endParaRPr lang="en-GB" sz="1000" dirty="0"/>
                    </a:p>
                  </a:txBody>
                  <a:tcPr/>
                </a:tc>
                <a:tc>
                  <a:txBody>
                    <a:bodyPr/>
                    <a:lstStyle/>
                    <a:p>
                      <a:r>
                        <a:rPr lang="en-GB" sz="1000" dirty="0" smtClean="0"/>
                        <a:t>Export including</a:t>
                      </a:r>
                      <a:r>
                        <a:rPr lang="en-GB" sz="1000" baseline="0" dirty="0" smtClean="0"/>
                        <a:t> stack traces (XML only)</a:t>
                      </a:r>
                      <a:endParaRPr lang="en-GB" sz="1000" dirty="0"/>
                    </a:p>
                  </a:txBody>
                  <a:tcPr/>
                </a:tc>
                <a:extLst>
                  <a:ext uri="{0D108BD9-81ED-4DB2-BD59-A6C34878D82A}">
                    <a16:rowId xmlns:a16="http://schemas.microsoft.com/office/drawing/2014/main" val="2665607154"/>
                  </a:ext>
                </a:extLst>
              </a:tr>
              <a:tr h="230909">
                <a:tc>
                  <a:txBody>
                    <a:bodyPr/>
                    <a:lstStyle/>
                    <a:p>
                      <a:r>
                        <a:rPr lang="en-GB" sz="1000" dirty="0" smtClean="0"/>
                        <a:t>/SaveAs2 &lt;Path&gt;</a:t>
                      </a:r>
                      <a:endParaRPr lang="en-GB" sz="1000" dirty="0"/>
                    </a:p>
                  </a:txBody>
                  <a:tcPr/>
                </a:tc>
                <a:tc>
                  <a:txBody>
                    <a:bodyPr/>
                    <a:lstStyle/>
                    <a:p>
                      <a:r>
                        <a:rPr lang="en-GB" sz="1000" dirty="0" smtClean="0"/>
                        <a:t>Export including stack traces with symbol</a:t>
                      </a:r>
                      <a:r>
                        <a:rPr lang="en-GB" sz="1000" baseline="0" dirty="0" smtClean="0"/>
                        <a:t>s (XML only)</a:t>
                      </a:r>
                      <a:endParaRPr lang="en-GB" sz="1000" dirty="0"/>
                    </a:p>
                  </a:txBody>
                  <a:tcPr/>
                </a:tc>
                <a:extLst>
                  <a:ext uri="{0D108BD9-81ED-4DB2-BD59-A6C34878D82A}">
                    <a16:rowId xmlns:a16="http://schemas.microsoft.com/office/drawing/2014/main" val="1786693137"/>
                  </a:ext>
                </a:extLst>
              </a:tr>
              <a:tr h="230909">
                <a:tc>
                  <a:txBody>
                    <a:bodyPr/>
                    <a:lstStyle/>
                    <a:p>
                      <a:r>
                        <a:rPr lang="en-GB" sz="1000" dirty="0" smtClean="0"/>
                        <a:t>/</a:t>
                      </a:r>
                      <a:r>
                        <a:rPr lang="en-GB" sz="1000" dirty="0" err="1" smtClean="0"/>
                        <a:t>SaveApplyFilter</a:t>
                      </a:r>
                      <a:endParaRPr lang="en-GB" sz="1000" dirty="0"/>
                    </a:p>
                  </a:txBody>
                  <a:tcPr/>
                </a:tc>
                <a:tc>
                  <a:txBody>
                    <a:bodyPr/>
                    <a:lstStyle/>
                    <a:p>
                      <a:r>
                        <a:rPr lang="en-GB" sz="1000" dirty="0" smtClean="0"/>
                        <a:t>Apply current filter before exporting</a:t>
                      </a:r>
                      <a:endParaRPr lang="en-GB" sz="1000" dirty="0"/>
                    </a:p>
                  </a:txBody>
                  <a:tcPr/>
                </a:tc>
                <a:extLst>
                  <a:ext uri="{0D108BD9-81ED-4DB2-BD59-A6C34878D82A}">
                    <a16:rowId xmlns:a16="http://schemas.microsoft.com/office/drawing/2014/main" val="2058349457"/>
                  </a:ext>
                </a:extLst>
              </a:tr>
              <a:tr h="230909">
                <a:tc>
                  <a:txBody>
                    <a:bodyPr/>
                    <a:lstStyle/>
                    <a:p>
                      <a:r>
                        <a:rPr lang="en-GB" sz="1000" dirty="0" smtClean="0"/>
                        <a:t>/</a:t>
                      </a:r>
                      <a:r>
                        <a:rPr lang="en-GB" sz="1000" dirty="0" err="1" smtClean="0"/>
                        <a:t>EnableBootLogging</a:t>
                      </a:r>
                      <a:endParaRPr lang="en-GB" sz="1000" dirty="0"/>
                    </a:p>
                  </a:txBody>
                  <a:tcPr/>
                </a:tc>
                <a:tc>
                  <a:txBody>
                    <a:bodyPr/>
                    <a:lstStyle/>
                    <a:p>
                      <a:r>
                        <a:rPr lang="en-GB" sz="1000" dirty="0" smtClean="0"/>
                        <a:t>Configures logging of next boot</a:t>
                      </a:r>
                      <a:endParaRPr lang="en-GB" sz="1000" dirty="0"/>
                    </a:p>
                  </a:txBody>
                  <a:tcPr/>
                </a:tc>
                <a:extLst>
                  <a:ext uri="{0D108BD9-81ED-4DB2-BD59-A6C34878D82A}">
                    <a16:rowId xmlns:a16="http://schemas.microsoft.com/office/drawing/2014/main" val="3373204395"/>
                  </a:ext>
                </a:extLst>
              </a:tr>
              <a:tr h="230909">
                <a:tc>
                  <a:txBody>
                    <a:bodyPr/>
                    <a:lstStyle/>
                    <a:p>
                      <a:r>
                        <a:rPr lang="en-GB" sz="1000" dirty="0" smtClean="0"/>
                        <a:t>/</a:t>
                      </a:r>
                      <a:r>
                        <a:rPr lang="en-GB" sz="1000" dirty="0" err="1" smtClean="0"/>
                        <a:t>ConvertBootLog</a:t>
                      </a:r>
                      <a:r>
                        <a:rPr lang="en-GB" sz="1000" dirty="0" smtClean="0"/>
                        <a:t> &lt;PML File&gt;</a:t>
                      </a:r>
                      <a:endParaRPr lang="en-GB" sz="1000" dirty="0"/>
                    </a:p>
                  </a:txBody>
                  <a:tcPr/>
                </a:tc>
                <a:tc>
                  <a:txBody>
                    <a:bodyPr/>
                    <a:lstStyle/>
                    <a:p>
                      <a:r>
                        <a:rPr lang="en-GB" sz="1000" dirty="0" smtClean="0"/>
                        <a:t>Automatically processes a boot log</a:t>
                      </a:r>
                      <a:r>
                        <a:rPr lang="en-GB" sz="1000" baseline="0" dirty="0" smtClean="0"/>
                        <a:t> after reboot</a:t>
                      </a:r>
                      <a:endParaRPr lang="en-GB" sz="1000" dirty="0"/>
                    </a:p>
                  </a:txBody>
                  <a:tcPr/>
                </a:tc>
                <a:extLst>
                  <a:ext uri="{0D108BD9-81ED-4DB2-BD59-A6C34878D82A}">
                    <a16:rowId xmlns:a16="http://schemas.microsoft.com/office/drawing/2014/main" val="2235286233"/>
                  </a:ext>
                </a:extLst>
              </a:tr>
            </a:tbl>
          </a:graphicData>
        </a:graphic>
      </p:graphicFrame>
      <p:sp>
        <p:nvSpPr>
          <p:cNvPr id="6" name="Right Arrow 5"/>
          <p:cNvSpPr/>
          <p:nvPr/>
        </p:nvSpPr>
        <p:spPr>
          <a:xfrm rot="10800000">
            <a:off x="6819900" y="2430780"/>
            <a:ext cx="2026920" cy="1066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rot="2540714">
            <a:off x="8512680" y="2295644"/>
            <a:ext cx="1500987" cy="369332"/>
          </a:xfrm>
          <a:prstGeom prst="rect">
            <a:avLst/>
          </a:prstGeom>
          <a:noFill/>
        </p:spPr>
        <p:txBody>
          <a:bodyPr wrap="none" lIns="91440" tIns="45720" rIns="91440" bIns="45720">
            <a:spAutoFit/>
          </a:bodyPr>
          <a:lstStyle/>
          <a:p>
            <a:pPr algn="ctr"/>
            <a:r>
              <a:rPr lang="en-US" b="0" cap="none" spc="0" dirty="0" smtClean="0">
                <a:ln w="0"/>
                <a:solidFill>
                  <a:schemeClr val="tx1">
                    <a:lumMod val="65000"/>
                    <a:lumOff val="35000"/>
                  </a:schemeClr>
                </a:solidFill>
                <a:effectLst>
                  <a:outerShdw blurRad="38100" dist="19050" dir="2700000" algn="tl" rotWithShape="0">
                    <a:schemeClr val="dk1">
                      <a:alpha val="40000"/>
                    </a:schemeClr>
                  </a:outerShdw>
                </a:effectLst>
              </a:rPr>
              <a:t>Really useful</a:t>
            </a:r>
            <a:endParaRPr lang="en-US"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87763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tx1">
                    <a:lumMod val="65000"/>
                    <a:lumOff val="35000"/>
                  </a:schemeClr>
                </a:solidFill>
              </a:rPr>
              <a:t>ProcExp</a:t>
            </a:r>
            <a:r>
              <a:rPr lang="en-GB" dirty="0">
                <a:solidFill>
                  <a:schemeClr val="tx1">
                    <a:lumMod val="65000"/>
                    <a:lumOff val="35000"/>
                  </a:schemeClr>
                </a:solidFill>
              </a:rPr>
              <a:t> </a:t>
            </a:r>
            <a:r>
              <a:rPr lang="en-GB" dirty="0" smtClean="0">
                <a:solidFill>
                  <a:schemeClr val="tx1">
                    <a:lumMod val="65000"/>
                    <a:lumOff val="35000"/>
                  </a:schemeClr>
                </a:solidFill>
              </a:rPr>
              <a:t>- Process Explorer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3" y="1930400"/>
            <a:ext cx="4582355" cy="4312239"/>
          </a:xfrm>
        </p:spPr>
        <p:txBody>
          <a:bodyPr>
            <a:normAutofit fontScale="92500" lnSpcReduction="10000"/>
          </a:bodyPr>
          <a:lstStyle/>
          <a:p>
            <a:r>
              <a:rPr lang="en-GB" dirty="0" smtClean="0"/>
              <a:t>Task Manager on steroids</a:t>
            </a:r>
          </a:p>
          <a:p>
            <a:endParaRPr lang="en-GB" dirty="0" smtClean="0"/>
          </a:p>
          <a:p>
            <a:r>
              <a:rPr lang="en-GB" dirty="0" smtClean="0"/>
              <a:t>Microsoft ‘borrow’ features each OS release to add to Task Manager</a:t>
            </a:r>
          </a:p>
          <a:p>
            <a:endParaRPr lang="en-GB" dirty="0" smtClean="0"/>
          </a:p>
          <a:p>
            <a:r>
              <a:rPr lang="en-GB" dirty="0" smtClean="0"/>
              <a:t>Extensive options and functionality – vastly superior to Task Manager but can be overkill if you just want basic info</a:t>
            </a:r>
          </a:p>
          <a:p>
            <a:endParaRPr lang="en-GB" dirty="0" smtClean="0"/>
          </a:p>
          <a:p>
            <a:r>
              <a:rPr lang="en-GB" dirty="0" smtClean="0"/>
              <a:t>Works on –</a:t>
            </a:r>
          </a:p>
          <a:p>
            <a:pPr lvl="1"/>
            <a:r>
              <a:rPr lang="en-GB" dirty="0" smtClean="0"/>
              <a:t>Client</a:t>
            </a:r>
            <a:r>
              <a:rPr lang="en-GB" dirty="0"/>
              <a:t>: Windows Vista and higher (Including IA64</a:t>
            </a:r>
            <a:r>
              <a:rPr lang="en-GB" dirty="0" smtClean="0"/>
              <a:t>)</a:t>
            </a:r>
            <a:endParaRPr lang="en-GB" dirty="0"/>
          </a:p>
          <a:p>
            <a:pPr lvl="1"/>
            <a:r>
              <a:rPr lang="en-GB" dirty="0"/>
              <a:t>Server: Windows Server 2008 and higher (Including IA64</a:t>
            </a:r>
            <a:r>
              <a:rPr lang="en-GB" dirty="0" smtClean="0"/>
              <a:t>)</a:t>
            </a:r>
            <a:endParaRPr lang="en-GB" dirty="0"/>
          </a:p>
        </p:txBody>
      </p:sp>
      <p:pic>
        <p:nvPicPr>
          <p:cNvPr id="4" name="Picture 3"/>
          <p:cNvPicPr>
            <a:picLocks noChangeAspect="1"/>
          </p:cNvPicPr>
          <p:nvPr/>
        </p:nvPicPr>
        <p:blipFill>
          <a:blip r:embed="rId2"/>
          <a:stretch>
            <a:fillRect/>
          </a:stretch>
        </p:blipFill>
        <p:spPr>
          <a:xfrm>
            <a:off x="5630417" y="1498933"/>
            <a:ext cx="5046844" cy="4743706"/>
          </a:xfrm>
          <a:prstGeom prst="rect">
            <a:avLst/>
          </a:prstGeom>
        </p:spPr>
      </p:pic>
    </p:spTree>
    <p:extLst>
      <p:ext uri="{BB962C8B-B14F-4D97-AF65-F5344CB8AC3E}">
        <p14:creationId xmlns:p14="http://schemas.microsoft.com/office/powerpoint/2010/main" val="1915978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chemeClr val="tx1">
                    <a:lumMod val="65000"/>
                    <a:lumOff val="35000"/>
                  </a:schemeClr>
                </a:solidFill>
              </a:rPr>
              <a:t>OK so it’s basically a fancy Task Manager – tell me something cool I can do with it!</a:t>
            </a:r>
            <a:br>
              <a:rPr lang="en-GB" dirty="0">
                <a:solidFill>
                  <a:schemeClr val="tx1">
                    <a:lumMod val="65000"/>
                    <a:lumOff val="35000"/>
                  </a:schemeClr>
                </a:solidFill>
              </a:rPr>
            </a:b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894050" y="1762760"/>
            <a:ext cx="4945207" cy="4403165"/>
          </a:xfrm>
          <a:prstGeom prst="rect">
            <a:avLst/>
          </a:prstGeom>
        </p:spPr>
      </p:pic>
      <p:pic>
        <p:nvPicPr>
          <p:cNvPr id="1028" name="Picture 4" descr="Image result for bling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937" y="1726853"/>
            <a:ext cx="3724275" cy="3924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1322" y="3088838"/>
            <a:ext cx="3194502" cy="1200329"/>
          </a:xfrm>
          <a:prstGeom prst="rect">
            <a:avLst/>
          </a:prstGeom>
          <a:noFill/>
        </p:spPr>
        <p:txBody>
          <a:bodyPr wrap="square" lIns="91440" tIns="45720" rIns="91440" bIns="45720">
            <a:spAutoFit/>
          </a:bodyPr>
          <a:lstStyle/>
          <a:p>
            <a:pPr algn="ctr"/>
            <a:r>
              <a:rPr lang="en-US" sz="3600" b="0" cap="none" spc="0" dirty="0" smtClean="0">
                <a:ln w="0"/>
                <a:solidFill>
                  <a:schemeClr val="tx1"/>
                </a:solidFill>
                <a:effectLst>
                  <a:outerShdw blurRad="38100" dist="19050" dir="2700000" algn="tl" rotWithShape="0">
                    <a:schemeClr val="dk1">
                      <a:alpha val="40000"/>
                    </a:schemeClr>
                  </a:outerShdw>
                </a:effectLst>
              </a:rPr>
              <a:t>Fancy </a:t>
            </a:r>
          </a:p>
          <a:p>
            <a:pPr algn="ctr"/>
            <a:r>
              <a:rPr lang="en-US" sz="3600" b="0" cap="none" spc="0" dirty="0" smtClean="0">
                <a:ln w="0"/>
                <a:solidFill>
                  <a:schemeClr val="tx1"/>
                </a:solidFill>
                <a:effectLst>
                  <a:outerShdw blurRad="38100" dist="19050" dir="2700000" algn="tl" rotWithShape="0">
                    <a:schemeClr val="dk1">
                      <a:alpha val="40000"/>
                    </a:schemeClr>
                  </a:outerShdw>
                </a:effectLst>
              </a:rPr>
              <a:t>Task Manager</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3" name="Right Arrow 12"/>
          <p:cNvSpPr/>
          <p:nvPr/>
        </p:nvSpPr>
        <p:spPr>
          <a:xfrm rot="10800000">
            <a:off x="5932264" y="3287306"/>
            <a:ext cx="1073098" cy="24938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68785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Using Signatures To Verify Processes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865865"/>
            <a:ext cx="8596668" cy="3880773"/>
          </a:xfrm>
        </p:spPr>
        <p:txBody>
          <a:bodyPr/>
          <a:lstStyle/>
          <a:p>
            <a:r>
              <a:rPr lang="en-GB" dirty="0" smtClean="0"/>
              <a:t>Digital signatures help to confirm who wrote/published a program – not all code is signed, this can lead to false attribution (</a:t>
            </a:r>
            <a:r>
              <a:rPr lang="en-GB" dirty="0" err="1" smtClean="0"/>
              <a:t>i.e</a:t>
            </a:r>
            <a:r>
              <a:rPr lang="en-GB" dirty="0" smtClean="0"/>
              <a:t> it claims to come from somebody it didn’t)</a:t>
            </a:r>
          </a:p>
          <a:p>
            <a:endParaRPr lang="en-GB" dirty="0" smtClean="0"/>
          </a:p>
          <a:p>
            <a:r>
              <a:rPr lang="en-GB" dirty="0" smtClean="0"/>
              <a:t>Microsoft were kind enough to write me an application that displays some useful information (or maybe I wrote it)</a:t>
            </a:r>
          </a:p>
          <a:p>
            <a:endParaRPr lang="en-GB" dirty="0" smtClean="0"/>
          </a:p>
          <a:p>
            <a:r>
              <a:rPr lang="en-GB" dirty="0" smtClean="0"/>
              <a:t>Let’s see what it looks like in Task Manager</a:t>
            </a:r>
            <a:endParaRPr lang="en-GB" dirty="0"/>
          </a:p>
        </p:txBody>
      </p:sp>
      <p:pic>
        <p:nvPicPr>
          <p:cNvPr id="5" name="Picture 4"/>
          <p:cNvPicPr>
            <a:picLocks noChangeAspect="1"/>
          </p:cNvPicPr>
          <p:nvPr/>
        </p:nvPicPr>
        <p:blipFill>
          <a:blip r:embed="rId2"/>
          <a:stretch>
            <a:fillRect/>
          </a:stretch>
        </p:blipFill>
        <p:spPr>
          <a:xfrm>
            <a:off x="5921598" y="3910491"/>
            <a:ext cx="2800741" cy="2448267"/>
          </a:xfrm>
          <a:prstGeom prst="rect">
            <a:avLst/>
          </a:prstGeom>
          <a:ln w="12700">
            <a:solidFill>
              <a:schemeClr val="tx1"/>
            </a:solidFill>
          </a:ln>
        </p:spPr>
      </p:pic>
    </p:spTree>
    <p:extLst>
      <p:ext uri="{BB962C8B-B14F-4D97-AF65-F5344CB8AC3E}">
        <p14:creationId xmlns:p14="http://schemas.microsoft.com/office/powerpoint/2010/main" val="38919429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Has to be legit right?</a:t>
            </a:r>
            <a:r>
              <a:rPr lang="en-GB" dirty="0"/>
              <a:t/>
            </a:r>
            <a:br>
              <a:rPr lang="en-GB" dirty="0"/>
            </a:br>
            <a:endParaRPr lang="en-GB" dirty="0"/>
          </a:p>
        </p:txBody>
      </p:sp>
      <p:pic>
        <p:nvPicPr>
          <p:cNvPr id="4" name="Picture 3"/>
          <p:cNvPicPr>
            <a:picLocks noChangeAspect="1"/>
          </p:cNvPicPr>
          <p:nvPr/>
        </p:nvPicPr>
        <p:blipFill>
          <a:blip r:embed="rId2"/>
          <a:stretch>
            <a:fillRect/>
          </a:stretch>
        </p:blipFill>
        <p:spPr>
          <a:xfrm>
            <a:off x="1197338" y="1367822"/>
            <a:ext cx="7782476" cy="5048092"/>
          </a:xfrm>
          <a:prstGeom prst="rect">
            <a:avLst/>
          </a:prstGeom>
        </p:spPr>
      </p:pic>
      <p:sp>
        <p:nvSpPr>
          <p:cNvPr id="3" name="Right Arrow 2"/>
          <p:cNvSpPr/>
          <p:nvPr/>
        </p:nvSpPr>
        <p:spPr>
          <a:xfrm rot="7046778">
            <a:off x="4776848" y="3209968"/>
            <a:ext cx="1471661" cy="19143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24510276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ProcExp</a:t>
            </a:r>
            <a:r>
              <a:rPr lang="en-GB" dirty="0" smtClean="0">
                <a:solidFill>
                  <a:schemeClr val="tx1">
                    <a:lumMod val="65000"/>
                    <a:lumOff val="35000"/>
                  </a:schemeClr>
                </a:solidFill>
              </a:rPr>
              <a:t> Agrees (Obviously, same field!)</a:t>
            </a:r>
            <a:endParaRPr lang="en-GB" dirty="0">
              <a:solidFill>
                <a:schemeClr val="tx1">
                  <a:lumMod val="65000"/>
                  <a:lumOff val="35000"/>
                </a:schemeClr>
              </a:solidFill>
            </a:endParaRPr>
          </a:p>
        </p:txBody>
      </p:sp>
      <p:pic>
        <p:nvPicPr>
          <p:cNvPr id="7" name="Picture 6"/>
          <p:cNvPicPr>
            <a:picLocks noChangeAspect="1"/>
          </p:cNvPicPr>
          <p:nvPr/>
        </p:nvPicPr>
        <p:blipFill>
          <a:blip r:embed="rId2"/>
          <a:stretch>
            <a:fillRect/>
          </a:stretch>
        </p:blipFill>
        <p:spPr>
          <a:xfrm>
            <a:off x="677334" y="1449115"/>
            <a:ext cx="10205589" cy="4828450"/>
          </a:xfrm>
          <a:prstGeom prst="rect">
            <a:avLst/>
          </a:prstGeom>
        </p:spPr>
      </p:pic>
    </p:spTree>
    <p:extLst>
      <p:ext uri="{BB962C8B-B14F-4D97-AF65-F5344CB8AC3E}">
        <p14:creationId xmlns:p14="http://schemas.microsoft.com/office/powerpoint/2010/main" val="2389056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5400" dirty="0" smtClean="0">
                <a:solidFill>
                  <a:schemeClr val="tx1">
                    <a:lumMod val="65000"/>
                    <a:lumOff val="35000"/>
                  </a:schemeClr>
                </a:solidFill>
              </a:rPr>
              <a:t>What is the </a:t>
            </a:r>
            <a:r>
              <a:rPr lang="en-GB" sz="5400" dirty="0" err="1" smtClean="0">
                <a:solidFill>
                  <a:schemeClr val="tx1">
                    <a:lumMod val="65000"/>
                    <a:lumOff val="35000"/>
                  </a:schemeClr>
                </a:solidFill>
              </a:rPr>
              <a:t>Sysinternals</a:t>
            </a:r>
            <a:r>
              <a:rPr lang="en-GB" sz="5400" dirty="0" smtClean="0">
                <a:solidFill>
                  <a:schemeClr val="tx1">
                    <a:lumMod val="65000"/>
                    <a:lumOff val="35000"/>
                  </a:schemeClr>
                </a:solidFill>
              </a:rPr>
              <a:t> suite?</a:t>
            </a:r>
            <a:endParaRPr lang="en-GB" sz="5400" dirty="0">
              <a:solidFill>
                <a:schemeClr val="tx1">
                  <a:lumMod val="65000"/>
                  <a:lumOff val="35000"/>
                </a:schemeClr>
              </a:solidFill>
            </a:endParaRPr>
          </a:p>
        </p:txBody>
      </p:sp>
      <p:sp>
        <p:nvSpPr>
          <p:cNvPr id="2" name="Content Placeholder 1"/>
          <p:cNvSpPr>
            <a:spLocks noGrp="1"/>
          </p:cNvSpPr>
          <p:nvPr>
            <p:ph idx="1"/>
          </p:nvPr>
        </p:nvSpPr>
        <p:spPr>
          <a:xfrm>
            <a:off x="677334" y="2040667"/>
            <a:ext cx="8596668" cy="3880773"/>
          </a:xfrm>
        </p:spPr>
        <p:txBody>
          <a:bodyPr>
            <a:normAutofit/>
          </a:bodyPr>
          <a:lstStyle/>
          <a:p>
            <a:endParaRPr lang="en-GB" dirty="0" smtClean="0"/>
          </a:p>
          <a:p>
            <a:endParaRPr lang="en-GB" dirty="0" smtClean="0"/>
          </a:p>
          <a:p>
            <a:r>
              <a:rPr lang="en-GB" dirty="0" smtClean="0"/>
              <a:t>Created in 1996 </a:t>
            </a:r>
            <a:r>
              <a:rPr lang="en-GB" dirty="0"/>
              <a:t>by  Mark </a:t>
            </a:r>
            <a:r>
              <a:rPr lang="en-GB" dirty="0" err="1" smtClean="0"/>
              <a:t>Russinovich</a:t>
            </a:r>
            <a:r>
              <a:rPr lang="en-GB" dirty="0" smtClean="0"/>
              <a:t> – tools added and updated regularly over the past two decades</a:t>
            </a:r>
          </a:p>
          <a:p>
            <a:endParaRPr lang="en-GB" dirty="0" smtClean="0"/>
          </a:p>
          <a:p>
            <a:r>
              <a:rPr lang="en-GB" dirty="0" smtClean="0"/>
              <a:t>Comprised of command line and GUI tools for troubleshooting and diagnostics (mostly)</a:t>
            </a:r>
          </a:p>
          <a:p>
            <a:endParaRPr lang="en-GB" dirty="0" smtClean="0"/>
          </a:p>
          <a:p>
            <a:r>
              <a:rPr lang="en-GB" dirty="0" smtClean="0"/>
              <a:t>Like a Swiss army knife some tools are useful everyday while others are highly specific</a:t>
            </a:r>
          </a:p>
        </p:txBody>
      </p:sp>
    </p:spTree>
    <p:extLst>
      <p:ext uri="{BB962C8B-B14F-4D97-AF65-F5344CB8AC3E}">
        <p14:creationId xmlns:p14="http://schemas.microsoft.com/office/powerpoint/2010/main" val="2303117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27089"/>
          </a:xfrm>
        </p:spPr>
        <p:txBody>
          <a:bodyPr>
            <a:normAutofit fontScale="90000"/>
          </a:bodyPr>
          <a:lstStyle/>
          <a:p>
            <a:r>
              <a:rPr lang="en-GB" dirty="0" smtClean="0">
                <a:solidFill>
                  <a:schemeClr val="tx1">
                    <a:lumMod val="65000"/>
                    <a:lumOff val="35000"/>
                  </a:schemeClr>
                </a:solidFill>
              </a:rPr>
              <a:t>Verified Signers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357346"/>
            <a:ext cx="4936482" cy="3880773"/>
          </a:xfrm>
        </p:spPr>
        <p:txBody>
          <a:bodyPr/>
          <a:lstStyle/>
          <a:p>
            <a:r>
              <a:rPr lang="en-GB" dirty="0" smtClean="0"/>
              <a:t>How about we check the digital signature?</a:t>
            </a:r>
          </a:p>
          <a:p>
            <a:pPr lvl="1"/>
            <a:r>
              <a:rPr lang="en-GB" dirty="0" smtClean="0"/>
              <a:t>No way to do this in Task Manager</a:t>
            </a:r>
            <a:endParaRPr lang="en-GB" dirty="0"/>
          </a:p>
        </p:txBody>
      </p:sp>
      <p:pic>
        <p:nvPicPr>
          <p:cNvPr id="4" name="Picture 3"/>
          <p:cNvPicPr>
            <a:picLocks noChangeAspect="1"/>
          </p:cNvPicPr>
          <p:nvPr/>
        </p:nvPicPr>
        <p:blipFill>
          <a:blip r:embed="rId2"/>
          <a:stretch>
            <a:fillRect/>
          </a:stretch>
        </p:blipFill>
        <p:spPr>
          <a:xfrm>
            <a:off x="677334" y="2168318"/>
            <a:ext cx="3286584" cy="4182059"/>
          </a:xfrm>
          <a:prstGeom prst="rect">
            <a:avLst/>
          </a:prstGeom>
        </p:spPr>
      </p:pic>
      <p:pic>
        <p:nvPicPr>
          <p:cNvPr id="6" name="Picture 5"/>
          <p:cNvPicPr>
            <a:picLocks noChangeAspect="1"/>
          </p:cNvPicPr>
          <p:nvPr/>
        </p:nvPicPr>
        <p:blipFill>
          <a:blip r:embed="rId3"/>
          <a:stretch>
            <a:fillRect/>
          </a:stretch>
        </p:blipFill>
        <p:spPr>
          <a:xfrm>
            <a:off x="4252473" y="2168318"/>
            <a:ext cx="4372585" cy="3534268"/>
          </a:xfrm>
          <a:prstGeom prst="rect">
            <a:avLst/>
          </a:prstGeom>
        </p:spPr>
      </p:pic>
    </p:spTree>
    <p:extLst>
      <p:ext uri="{BB962C8B-B14F-4D97-AF65-F5344CB8AC3E}">
        <p14:creationId xmlns:p14="http://schemas.microsoft.com/office/powerpoint/2010/main" val="725559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ProcExp</a:t>
            </a:r>
            <a:r>
              <a:rPr lang="en-GB" dirty="0" smtClean="0">
                <a:solidFill>
                  <a:schemeClr val="tx1">
                    <a:lumMod val="65000"/>
                    <a:lumOff val="35000"/>
                  </a:schemeClr>
                </a:solidFill>
              </a:rPr>
              <a:t> Checks Signature</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490029"/>
            <a:ext cx="8596668" cy="3880773"/>
          </a:xfrm>
        </p:spPr>
        <p:txBody>
          <a:bodyPr/>
          <a:lstStyle/>
          <a:p>
            <a:r>
              <a:rPr lang="en-GB" dirty="0" smtClean="0"/>
              <a:t>The code is not signed – one expects Microsoft software to be digitally signed,  lack of signature should make you suspicious</a:t>
            </a:r>
          </a:p>
        </p:txBody>
      </p:sp>
      <p:pic>
        <p:nvPicPr>
          <p:cNvPr id="4" name="Picture 3"/>
          <p:cNvPicPr>
            <a:picLocks noChangeAspect="1"/>
          </p:cNvPicPr>
          <p:nvPr/>
        </p:nvPicPr>
        <p:blipFill>
          <a:blip r:embed="rId2"/>
          <a:stretch>
            <a:fillRect/>
          </a:stretch>
        </p:blipFill>
        <p:spPr>
          <a:xfrm>
            <a:off x="677334" y="2218749"/>
            <a:ext cx="9498391" cy="4493141"/>
          </a:xfrm>
          <a:prstGeom prst="rect">
            <a:avLst/>
          </a:prstGeom>
        </p:spPr>
      </p:pic>
    </p:spTree>
    <p:extLst>
      <p:ext uri="{BB962C8B-B14F-4D97-AF65-F5344CB8AC3E}">
        <p14:creationId xmlns:p14="http://schemas.microsoft.com/office/powerpoint/2010/main" val="10839590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878" y="390446"/>
            <a:ext cx="8596668" cy="1320800"/>
          </a:xfrm>
        </p:spPr>
        <p:txBody>
          <a:bodyPr>
            <a:normAutofit fontScale="90000"/>
          </a:bodyPr>
          <a:lstStyle/>
          <a:p>
            <a:pPr algn="ctr"/>
            <a:r>
              <a:rPr lang="en-GB" dirty="0">
                <a:solidFill>
                  <a:schemeClr val="tx1">
                    <a:lumMod val="65000"/>
                    <a:lumOff val="35000"/>
                  </a:schemeClr>
                </a:solidFill>
              </a:rPr>
              <a:t>Of course I want my program to look like it is signed by Microsoft</a:t>
            </a:r>
            <a:r>
              <a:rPr lang="en-GB" dirty="0" smtClean="0">
                <a:solidFill>
                  <a:schemeClr val="tx1">
                    <a:lumMod val="65000"/>
                    <a:lumOff val="35000"/>
                  </a:schemeClr>
                </a:solidFill>
              </a:rPr>
              <a:t>…</a:t>
            </a:r>
            <a:br>
              <a:rPr lang="en-GB" dirty="0" smtClean="0">
                <a:solidFill>
                  <a:schemeClr val="tx1">
                    <a:lumMod val="65000"/>
                    <a:lumOff val="35000"/>
                  </a:schemeClr>
                </a:solidFill>
              </a:rPr>
            </a:br>
            <a:r>
              <a:rPr lang="en-GB" dirty="0">
                <a:solidFill>
                  <a:schemeClr val="tx1">
                    <a:lumMod val="65000"/>
                    <a:lumOff val="35000"/>
                  </a:schemeClr>
                </a:solidFill>
              </a:rPr>
              <a:t/>
            </a:r>
            <a:br>
              <a:rPr lang="en-GB" dirty="0">
                <a:solidFill>
                  <a:schemeClr val="tx1">
                    <a:lumMod val="65000"/>
                    <a:lumOff val="35000"/>
                  </a:schemeClr>
                </a:solidFill>
              </a:rPr>
            </a:br>
            <a:r>
              <a:rPr lang="en-US" altLang="ja-JP" dirty="0">
                <a:solidFill>
                  <a:schemeClr val="tx1">
                    <a:lumMod val="65000"/>
                    <a:lumOff val="35000"/>
                  </a:schemeClr>
                </a:solidFill>
              </a:rPr>
              <a:t>¯\_(</a:t>
            </a:r>
            <a:r>
              <a:rPr lang="ja-JP" altLang="en-US" dirty="0">
                <a:solidFill>
                  <a:schemeClr val="tx1">
                    <a:lumMod val="65000"/>
                    <a:lumOff val="35000"/>
                  </a:schemeClr>
                </a:solidFill>
              </a:rPr>
              <a:t>ツ</a:t>
            </a:r>
            <a:r>
              <a:rPr lang="en-US" altLang="ja-JP" dirty="0">
                <a:solidFill>
                  <a:schemeClr val="tx1">
                    <a:lumMod val="65000"/>
                    <a:lumOff val="35000"/>
                  </a:schemeClr>
                </a:solidFill>
              </a:rPr>
              <a:t>)_/¯</a:t>
            </a:r>
            <a:r>
              <a:rPr lang="en-GB" dirty="0"/>
              <a:t/>
            </a:r>
            <a:br>
              <a:rPr lang="en-GB" dirty="0"/>
            </a:br>
            <a:r>
              <a:rPr lang="en-GB" dirty="0"/>
              <a:t/>
            </a:r>
            <a:br>
              <a:rPr lang="en-GB" dirty="0"/>
            </a:br>
            <a:endParaRPr lang="en-GB" dirty="0"/>
          </a:p>
        </p:txBody>
      </p:sp>
      <p:pic>
        <p:nvPicPr>
          <p:cNvPr id="4" name="Content Placeholder 3"/>
          <p:cNvPicPr>
            <a:picLocks noGrp="1" noChangeAspect="1"/>
          </p:cNvPicPr>
          <p:nvPr>
            <p:ph idx="1"/>
          </p:nvPr>
        </p:nvPicPr>
        <p:blipFill>
          <a:blip r:embed="rId2"/>
          <a:stretch>
            <a:fillRect/>
          </a:stretch>
        </p:blipFill>
        <p:spPr>
          <a:xfrm>
            <a:off x="299481" y="2376263"/>
            <a:ext cx="11180471" cy="4387273"/>
          </a:xfrm>
          <a:prstGeom prst="rect">
            <a:avLst/>
          </a:prstGeom>
        </p:spPr>
      </p:pic>
    </p:spTree>
    <p:extLst>
      <p:ext uri="{BB962C8B-B14F-4D97-AF65-F5344CB8AC3E}">
        <p14:creationId xmlns:p14="http://schemas.microsoft.com/office/powerpoint/2010/main" val="28392310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9002244">
            <a:off x="2912234" y="3336702"/>
            <a:ext cx="7431843" cy="923330"/>
          </a:xfrm>
          <a:prstGeom prst="rect">
            <a:avLst/>
          </a:prstGeom>
          <a:noFill/>
        </p:spPr>
        <p:txBody>
          <a:bodyPr wrap="none" lIns="91440" tIns="45720" rIns="91440" bIns="45720">
            <a:spAutoFit/>
          </a:bodyPr>
          <a:lstStyle/>
          <a:p>
            <a:pPr algn="ctr"/>
            <a:r>
              <a:rPr lang="en-US" sz="5400" b="0" cap="none" spc="0" dirty="0" smtClean="0">
                <a:ln w="0"/>
                <a:solidFill>
                  <a:schemeClr val="tx1">
                    <a:lumMod val="65000"/>
                    <a:lumOff val="35000"/>
                  </a:schemeClr>
                </a:solidFill>
                <a:effectLst>
                  <a:outerShdw blurRad="38100" dist="19050" dir="2700000" algn="tl" rotWithShape="0">
                    <a:schemeClr val="dk1">
                      <a:alpha val="40000"/>
                    </a:schemeClr>
                  </a:outerShdw>
                </a:effectLst>
              </a:rPr>
              <a:t>What is this madness?!?</a:t>
            </a:r>
            <a:endParaRPr lang="en-US" sz="5400"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711" y="914102"/>
            <a:ext cx="3143250" cy="2971800"/>
          </a:xfrm>
          <a:prstGeom prst="rect">
            <a:avLst/>
          </a:prstGeom>
        </p:spPr>
      </p:pic>
    </p:spTree>
    <p:extLst>
      <p:ext uri="{BB962C8B-B14F-4D97-AF65-F5344CB8AC3E}">
        <p14:creationId xmlns:p14="http://schemas.microsoft.com/office/powerpoint/2010/main" val="9259682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Understand Certificate Chains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43182"/>
            <a:ext cx="9169469" cy="4818074"/>
          </a:xfrm>
        </p:spPr>
        <p:txBody>
          <a:bodyPr>
            <a:normAutofit/>
          </a:bodyPr>
          <a:lstStyle/>
          <a:p>
            <a:r>
              <a:rPr lang="en-GB" dirty="0" smtClean="0"/>
              <a:t>A file signed by a certificate which chains to a trusted root will show as verified</a:t>
            </a:r>
          </a:p>
          <a:p>
            <a:pPr lvl="1"/>
            <a:endParaRPr lang="en-GB" dirty="0" smtClean="0"/>
          </a:p>
          <a:p>
            <a:r>
              <a:rPr lang="en-GB" dirty="0" smtClean="0"/>
              <a:t>Be sensible about who you trust</a:t>
            </a:r>
          </a:p>
          <a:p>
            <a:endParaRPr lang="en-GB" dirty="0" smtClean="0"/>
          </a:p>
          <a:p>
            <a:r>
              <a:rPr lang="en-GB" dirty="0" smtClean="0"/>
              <a:t>Keep code signing private keys safe</a:t>
            </a:r>
          </a:p>
          <a:p>
            <a:endParaRPr lang="en-GB" dirty="0" smtClean="0"/>
          </a:p>
          <a:p>
            <a:r>
              <a:rPr lang="en-GB" dirty="0" smtClean="0"/>
              <a:t>Digitally signed malware was historically rare however these days it is a </a:t>
            </a:r>
            <a:r>
              <a:rPr lang="en-GB" dirty="0"/>
              <a:t>reality </a:t>
            </a:r>
            <a:endParaRPr lang="en-GB" dirty="0" smtClean="0"/>
          </a:p>
          <a:p>
            <a:pPr lvl="1"/>
            <a:r>
              <a:rPr lang="en-GB" dirty="0" smtClean="0">
                <a:hlinkClick r:id="rId2"/>
              </a:rPr>
              <a:t>http</a:t>
            </a:r>
            <a:r>
              <a:rPr lang="en-GB" dirty="0">
                <a:hlinkClick r:id="rId2"/>
              </a:rPr>
              <a:t>://legacydirs.umiacs.umd.edu/~</a:t>
            </a:r>
            <a:r>
              <a:rPr lang="en-GB" dirty="0" smtClean="0">
                <a:hlinkClick r:id="rId2"/>
              </a:rPr>
              <a:t>tdumitra/papers/CCS-2017.pdf</a:t>
            </a:r>
            <a:r>
              <a:rPr lang="en-GB" dirty="0"/>
              <a:t> (</a:t>
            </a:r>
            <a:r>
              <a:rPr lang="en-GB" sz="900" b="1" dirty="0"/>
              <a:t>Certified Malware: Measuring Breaches of Trust in the Windows Code-Signing </a:t>
            </a:r>
            <a:r>
              <a:rPr lang="en-GB" sz="900" b="1" dirty="0" smtClean="0"/>
              <a:t>PKI</a:t>
            </a:r>
            <a:r>
              <a:rPr lang="en-GB" dirty="0" smtClean="0"/>
              <a:t>)</a:t>
            </a:r>
          </a:p>
          <a:p>
            <a:pPr lvl="1"/>
            <a:r>
              <a:rPr lang="en-GB" dirty="0">
                <a:hlinkClick r:id="rId3"/>
              </a:rPr>
              <a:t>https://</a:t>
            </a:r>
            <a:r>
              <a:rPr lang="en-GB" dirty="0" smtClean="0">
                <a:hlinkClick r:id="rId3"/>
              </a:rPr>
              <a:t>arxiv.org/abs/1803.02931</a:t>
            </a:r>
            <a:r>
              <a:rPr lang="en-GB" dirty="0" smtClean="0"/>
              <a:t> (</a:t>
            </a:r>
            <a:r>
              <a:rPr lang="en-GB" sz="900" b="1" dirty="0"/>
              <a:t>Issued for Abuse: Measuring the Underground Trade in Code Signing </a:t>
            </a:r>
            <a:r>
              <a:rPr lang="en-GB" sz="900" b="1" dirty="0" smtClean="0"/>
              <a:t>Certificate</a:t>
            </a:r>
            <a:r>
              <a:rPr lang="en-GB" dirty="0" smtClean="0"/>
              <a:t>)</a:t>
            </a:r>
          </a:p>
          <a:p>
            <a:pPr lvl="1"/>
            <a:r>
              <a:rPr lang="en-GB" dirty="0">
                <a:hlinkClick r:id="rId4"/>
              </a:rPr>
              <a:t>https://</a:t>
            </a:r>
            <a:r>
              <a:rPr lang="en-GB" dirty="0" smtClean="0">
                <a:hlinkClick r:id="rId4"/>
              </a:rPr>
              <a:t>www.theregister.co.uk/2018/03/12/susicious_digital_cetificate_sales</a:t>
            </a:r>
            <a:endParaRPr lang="en-GB" dirty="0"/>
          </a:p>
          <a:p>
            <a:pPr lvl="1"/>
            <a:endParaRPr lang="en-GB" dirty="0" smtClean="0"/>
          </a:p>
          <a:p>
            <a:pPr lvl="1"/>
            <a:endParaRPr lang="en-GB" dirty="0" smtClean="0"/>
          </a:p>
          <a:p>
            <a:pPr lvl="1"/>
            <a:endParaRPr lang="en-GB" dirty="0" smtClean="0"/>
          </a:p>
        </p:txBody>
      </p:sp>
      <p:pic>
        <p:nvPicPr>
          <p:cNvPr id="4" name="Picture 3"/>
          <p:cNvPicPr>
            <a:picLocks noChangeAspect="1"/>
          </p:cNvPicPr>
          <p:nvPr/>
        </p:nvPicPr>
        <p:blipFill>
          <a:blip r:embed="rId5"/>
          <a:stretch>
            <a:fillRect/>
          </a:stretch>
        </p:blipFill>
        <p:spPr>
          <a:xfrm>
            <a:off x="9340483" y="428124"/>
            <a:ext cx="2851517" cy="3624096"/>
          </a:xfrm>
          <a:prstGeom prst="rect">
            <a:avLst/>
          </a:prstGeom>
        </p:spPr>
      </p:pic>
    </p:spTree>
    <p:extLst>
      <p:ext uri="{BB962C8B-B14F-4D97-AF65-F5344CB8AC3E}">
        <p14:creationId xmlns:p14="http://schemas.microsoft.com/office/powerpoint/2010/main" val="1786840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ProcExp</a:t>
            </a:r>
            <a:r>
              <a:rPr lang="en-GB" dirty="0" smtClean="0">
                <a:solidFill>
                  <a:schemeClr val="tx1">
                    <a:lumMod val="65000"/>
                    <a:lumOff val="35000"/>
                  </a:schemeClr>
                </a:solidFill>
              </a:rPr>
              <a:t> Command Line Syntax</a:t>
            </a:r>
            <a:endParaRPr lang="en-GB" dirty="0">
              <a:solidFill>
                <a:schemeClr val="tx1">
                  <a:lumMod val="65000"/>
                  <a:lumOff val="35000"/>
                </a:scheme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69467312"/>
              </p:ext>
            </p:extLst>
          </p:nvPr>
        </p:nvGraphicFramePr>
        <p:xfrm>
          <a:off x="677861" y="2160588"/>
          <a:ext cx="9571038" cy="2392680"/>
        </p:xfrm>
        <a:graphic>
          <a:graphicData uri="http://schemas.openxmlformats.org/drawingml/2006/table">
            <a:tbl>
              <a:tblPr firstRow="1" bandRow="1">
                <a:tableStyleId>{5C22544A-7EE6-4342-B048-85BDC9FD1C3A}</a:tableStyleId>
              </a:tblPr>
              <a:tblGrid>
                <a:gridCol w="1691959">
                  <a:extLst>
                    <a:ext uri="{9D8B030D-6E8A-4147-A177-3AD203B41FA5}">
                      <a16:colId xmlns:a16="http://schemas.microsoft.com/office/drawing/2014/main" val="546887083"/>
                    </a:ext>
                  </a:extLst>
                </a:gridCol>
                <a:gridCol w="7879079">
                  <a:extLst>
                    <a:ext uri="{9D8B030D-6E8A-4147-A177-3AD203B41FA5}">
                      <a16:colId xmlns:a16="http://schemas.microsoft.com/office/drawing/2014/main" val="296730590"/>
                    </a:ext>
                  </a:extLst>
                </a:gridCol>
              </a:tblGrid>
              <a:tr h="370840">
                <a:tc>
                  <a:txBody>
                    <a:bodyPr/>
                    <a:lstStyle/>
                    <a:p>
                      <a:pPr algn="ctr"/>
                      <a:r>
                        <a:rPr lang="en-GB" dirty="0" smtClean="0"/>
                        <a:t>Parameter</a:t>
                      </a:r>
                      <a:endParaRPr lang="en-GB" dirty="0"/>
                    </a:p>
                  </a:txBody>
                  <a:tcPr/>
                </a:tc>
                <a:tc>
                  <a:txBody>
                    <a:bodyPr/>
                    <a:lstStyle/>
                    <a:p>
                      <a:pPr algn="ctr"/>
                      <a:r>
                        <a:rPr lang="en-GB" dirty="0" smtClean="0"/>
                        <a:t>Description</a:t>
                      </a:r>
                      <a:endParaRPr lang="en-GB" dirty="0"/>
                    </a:p>
                  </a:txBody>
                  <a:tcPr/>
                </a:tc>
                <a:extLst>
                  <a:ext uri="{0D108BD9-81ED-4DB2-BD59-A6C34878D82A}">
                    <a16:rowId xmlns:a16="http://schemas.microsoft.com/office/drawing/2014/main" val="566309667"/>
                  </a:ext>
                </a:extLst>
              </a:tr>
              <a:tr h="370840">
                <a:tc>
                  <a:txBody>
                    <a:bodyPr/>
                    <a:lstStyle/>
                    <a:p>
                      <a:r>
                        <a:rPr lang="en-GB" dirty="0" smtClean="0"/>
                        <a:t>/e</a:t>
                      </a:r>
                      <a:endParaRPr lang="en-GB" dirty="0"/>
                    </a:p>
                  </a:txBody>
                  <a:tcPr/>
                </a:tc>
                <a:tc>
                  <a:txBody>
                    <a:bodyPr/>
                    <a:lstStyle/>
                    <a:p>
                      <a:r>
                        <a:rPr lang="en-GB" dirty="0" smtClean="0"/>
                        <a:t>Prompt for UAC elevation to restart with administrative rights if launched without administrative rights</a:t>
                      </a:r>
                      <a:endParaRPr lang="en-GB" dirty="0"/>
                    </a:p>
                  </a:txBody>
                  <a:tcPr/>
                </a:tc>
                <a:extLst>
                  <a:ext uri="{0D108BD9-81ED-4DB2-BD59-A6C34878D82A}">
                    <a16:rowId xmlns:a16="http://schemas.microsoft.com/office/drawing/2014/main" val="3770546179"/>
                  </a:ext>
                </a:extLst>
              </a:tr>
              <a:tr h="370840">
                <a:tc>
                  <a:txBody>
                    <a:bodyPr/>
                    <a:lstStyle/>
                    <a:p>
                      <a:r>
                        <a:rPr lang="en-GB" dirty="0" smtClean="0"/>
                        <a:t>/s:&lt;</a:t>
                      </a:r>
                      <a:r>
                        <a:rPr lang="en-GB" dirty="0" err="1" smtClean="0"/>
                        <a:t>pid</a:t>
                      </a:r>
                      <a:r>
                        <a:rPr lang="en-GB" dirty="0" smtClean="0"/>
                        <a:t>&gt;</a:t>
                      </a:r>
                      <a:endParaRPr lang="en-GB" dirty="0"/>
                    </a:p>
                  </a:txBody>
                  <a:tcPr/>
                </a:tc>
                <a:tc>
                  <a:txBody>
                    <a:bodyPr/>
                    <a:lstStyle/>
                    <a:p>
                      <a:r>
                        <a:rPr lang="en-GB" dirty="0" smtClean="0"/>
                        <a:t>Select the process having the specified process ID after starting</a:t>
                      </a:r>
                      <a:endParaRPr lang="en-GB" dirty="0"/>
                    </a:p>
                  </a:txBody>
                  <a:tcPr/>
                </a:tc>
                <a:extLst>
                  <a:ext uri="{0D108BD9-81ED-4DB2-BD59-A6C34878D82A}">
                    <a16:rowId xmlns:a16="http://schemas.microsoft.com/office/drawing/2014/main" val="4274379358"/>
                  </a:ext>
                </a:extLst>
              </a:tr>
              <a:tr h="370840">
                <a:tc>
                  <a:txBody>
                    <a:bodyPr/>
                    <a:lstStyle/>
                    <a:p>
                      <a:r>
                        <a:rPr lang="en-GB" dirty="0" smtClean="0"/>
                        <a:t>/t</a:t>
                      </a:r>
                      <a:endParaRPr lang="en-GB" dirty="0"/>
                    </a:p>
                  </a:txBody>
                  <a:tcPr/>
                </a:tc>
                <a:tc>
                  <a:txBody>
                    <a:bodyPr/>
                    <a:lstStyle/>
                    <a:p>
                      <a:r>
                        <a:rPr lang="en-GB" dirty="0" smtClean="0"/>
                        <a:t>Start Process Explorer minimized in the tray</a:t>
                      </a:r>
                      <a:endParaRPr lang="en-GB" dirty="0"/>
                    </a:p>
                  </a:txBody>
                  <a:tcPr/>
                </a:tc>
                <a:extLst>
                  <a:ext uri="{0D108BD9-81ED-4DB2-BD59-A6C34878D82A}">
                    <a16:rowId xmlns:a16="http://schemas.microsoft.com/office/drawing/2014/main" val="3593182143"/>
                  </a:ext>
                </a:extLst>
              </a:tr>
              <a:tr h="370840">
                <a:tc>
                  <a:txBody>
                    <a:bodyPr/>
                    <a:lstStyle/>
                    <a:p>
                      <a:r>
                        <a:rPr lang="en-GB" dirty="0" smtClean="0"/>
                        <a:t>/p:[</a:t>
                      </a:r>
                      <a:r>
                        <a:rPr lang="en-GB" dirty="0" err="1" smtClean="0"/>
                        <a:t>r|h|n|l</a:t>
                      </a:r>
                      <a:r>
                        <a:rPr lang="en-GB" dirty="0" smtClean="0"/>
                        <a:t>]</a:t>
                      </a:r>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effectLst/>
                        </a:rPr>
                        <a:t>Set Process Explorer's priority to </a:t>
                      </a:r>
                      <a:r>
                        <a:rPr lang="en-GB" dirty="0" err="1" smtClean="0">
                          <a:effectLst/>
                        </a:rPr>
                        <a:t>realtime</a:t>
                      </a:r>
                      <a:r>
                        <a:rPr lang="en-GB" dirty="0" smtClean="0">
                          <a:effectLst/>
                        </a:rPr>
                        <a:t> (r), high (h), normal (n), or low (l)</a:t>
                      </a:r>
                    </a:p>
                  </a:txBody>
                  <a:tcPr/>
                </a:tc>
                <a:extLst>
                  <a:ext uri="{0D108BD9-81ED-4DB2-BD59-A6C34878D82A}">
                    <a16:rowId xmlns:a16="http://schemas.microsoft.com/office/drawing/2014/main" val="3900351291"/>
                  </a:ext>
                </a:extLst>
              </a:tr>
            </a:tbl>
          </a:graphicData>
        </a:graphic>
      </p:graphicFrame>
    </p:spTree>
    <p:extLst>
      <p:ext uri="{BB962C8B-B14F-4D97-AF65-F5344CB8AC3E}">
        <p14:creationId xmlns:p14="http://schemas.microsoft.com/office/powerpoint/2010/main" val="2725375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tx1">
                    <a:lumMod val="65000"/>
                    <a:lumOff val="35000"/>
                  </a:schemeClr>
                </a:solidFill>
              </a:rPr>
              <a:t>Sysmon</a:t>
            </a:r>
            <a:r>
              <a:rPr lang="en-GB" dirty="0">
                <a:solidFill>
                  <a:schemeClr val="tx1">
                    <a:lumMod val="65000"/>
                    <a:lumOff val="35000"/>
                  </a:schemeClr>
                </a:solidFill>
              </a:rPr>
              <a:t> </a:t>
            </a:r>
            <a:r>
              <a:rPr lang="en-GB" dirty="0" smtClean="0">
                <a:solidFill>
                  <a:schemeClr val="tx1">
                    <a:lumMod val="65000"/>
                    <a:lumOff val="35000"/>
                  </a:schemeClr>
                </a:solidFill>
              </a:rPr>
              <a:t>- System </a:t>
            </a:r>
            <a:r>
              <a:rPr lang="en-GB" dirty="0">
                <a:solidFill>
                  <a:schemeClr val="tx1">
                    <a:lumMod val="65000"/>
                    <a:lumOff val="35000"/>
                  </a:schemeClr>
                </a:solidFill>
              </a:rPr>
              <a:t>Monitor</a:t>
            </a:r>
          </a:p>
        </p:txBody>
      </p:sp>
      <p:sp>
        <p:nvSpPr>
          <p:cNvPr id="3" name="Content Placeholder 2"/>
          <p:cNvSpPr>
            <a:spLocks noGrp="1"/>
          </p:cNvSpPr>
          <p:nvPr>
            <p:ph idx="1"/>
          </p:nvPr>
        </p:nvSpPr>
        <p:spPr>
          <a:xfrm>
            <a:off x="677334" y="1611443"/>
            <a:ext cx="8596668" cy="4886794"/>
          </a:xfrm>
        </p:spPr>
        <p:txBody>
          <a:bodyPr>
            <a:normAutofit fontScale="92500" lnSpcReduction="10000"/>
          </a:bodyPr>
          <a:lstStyle/>
          <a:p>
            <a:r>
              <a:rPr lang="en-GB" dirty="0" smtClean="0"/>
              <a:t>Windows </a:t>
            </a:r>
            <a:r>
              <a:rPr lang="en-GB" dirty="0"/>
              <a:t>system service and device driver </a:t>
            </a:r>
            <a:r>
              <a:rPr lang="en-GB" dirty="0" smtClean="0"/>
              <a:t>that monitors </a:t>
            </a:r>
            <a:r>
              <a:rPr lang="en-GB" dirty="0"/>
              <a:t>and </a:t>
            </a:r>
            <a:r>
              <a:rPr lang="en-GB" dirty="0" smtClean="0"/>
              <a:t>logs </a:t>
            </a:r>
            <a:r>
              <a:rPr lang="en-GB" dirty="0"/>
              <a:t>system activity to the Windows event </a:t>
            </a:r>
            <a:r>
              <a:rPr lang="en-GB" dirty="0" smtClean="0"/>
              <a:t>log</a:t>
            </a:r>
          </a:p>
          <a:p>
            <a:endParaRPr lang="en-GB" dirty="0" smtClean="0"/>
          </a:p>
          <a:p>
            <a:r>
              <a:rPr lang="en-GB" dirty="0" smtClean="0"/>
              <a:t>By collecting the events it generates using </a:t>
            </a:r>
            <a:r>
              <a:rPr lang="en-GB" dirty="0"/>
              <a:t>Windows Event Collection or SIEM agents </a:t>
            </a:r>
            <a:r>
              <a:rPr lang="en-GB" dirty="0" smtClean="0"/>
              <a:t>we </a:t>
            </a:r>
            <a:r>
              <a:rPr lang="en-GB" dirty="0"/>
              <a:t>can identify malicious or anomalous </a:t>
            </a:r>
            <a:r>
              <a:rPr lang="en-GB" dirty="0" smtClean="0"/>
              <a:t>activity</a:t>
            </a:r>
          </a:p>
          <a:p>
            <a:endParaRPr lang="en-GB" dirty="0" smtClean="0"/>
          </a:p>
          <a:p>
            <a:r>
              <a:rPr lang="en-GB" dirty="0" err="1" smtClean="0"/>
              <a:t>Sysmon</a:t>
            </a:r>
            <a:r>
              <a:rPr lang="en-GB" dirty="0" smtClean="0"/>
              <a:t> is not an analysis tool – it simply gathers the data. It does not have any protection so malware can look to kill it</a:t>
            </a:r>
          </a:p>
          <a:p>
            <a:endParaRPr lang="en-GB" dirty="0"/>
          </a:p>
          <a:p>
            <a:pPr marL="0" indent="0">
              <a:buNone/>
            </a:pPr>
            <a:r>
              <a:rPr lang="en-GB" i="1" dirty="0"/>
              <a:t>“He who is prudent and lies in wait for an enemy who is not, will be victorious.”</a:t>
            </a:r>
            <a:endParaRPr lang="en-GB" i="1" dirty="0" smtClean="0"/>
          </a:p>
          <a:p>
            <a:endParaRPr lang="en-GB" dirty="0" smtClean="0"/>
          </a:p>
          <a:p>
            <a:r>
              <a:rPr lang="en-GB" dirty="0" smtClean="0"/>
              <a:t>Works on –</a:t>
            </a:r>
          </a:p>
          <a:p>
            <a:pPr lvl="1"/>
            <a:r>
              <a:rPr lang="en-GB" dirty="0"/>
              <a:t>Client: Windows 7 and </a:t>
            </a:r>
            <a:r>
              <a:rPr lang="en-GB" dirty="0" smtClean="0"/>
              <a:t>higher</a:t>
            </a:r>
            <a:endParaRPr lang="en-GB" dirty="0"/>
          </a:p>
          <a:p>
            <a:pPr lvl="1"/>
            <a:r>
              <a:rPr lang="en-GB" dirty="0" smtClean="0"/>
              <a:t>Server</a:t>
            </a:r>
            <a:r>
              <a:rPr lang="en-GB" dirty="0"/>
              <a:t>: Windows Server 2008 R2 and </a:t>
            </a:r>
            <a:r>
              <a:rPr lang="en-GB" dirty="0" smtClean="0"/>
              <a:t>higher</a:t>
            </a:r>
            <a:endParaRPr lang="en-GB" dirty="0"/>
          </a:p>
        </p:txBody>
      </p:sp>
    </p:spTree>
    <p:extLst>
      <p:ext uri="{BB962C8B-B14F-4D97-AF65-F5344CB8AC3E}">
        <p14:creationId xmlns:p14="http://schemas.microsoft.com/office/powerpoint/2010/main" val="25028283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 Features </a:t>
            </a:r>
            <a:r>
              <a:rPr lang="en-GB" sz="1800" dirty="0" smtClean="0">
                <a:solidFill>
                  <a:schemeClr val="tx1">
                    <a:lumMod val="65000"/>
                    <a:lumOff val="35000"/>
                  </a:schemeClr>
                </a:solidFill>
              </a:rPr>
              <a:t>(turns out it has a few)</a:t>
            </a:r>
            <a:endParaRPr lang="en-GB" sz="1800" dirty="0">
              <a:solidFill>
                <a:schemeClr val="tx1">
                  <a:lumMod val="65000"/>
                  <a:lumOff val="35000"/>
                </a:schemeClr>
              </a:solidFill>
            </a:endParaRPr>
          </a:p>
        </p:txBody>
      </p:sp>
      <p:sp>
        <p:nvSpPr>
          <p:cNvPr id="3" name="Content Placeholder 2"/>
          <p:cNvSpPr>
            <a:spLocks noGrp="1"/>
          </p:cNvSpPr>
          <p:nvPr>
            <p:ph idx="1"/>
          </p:nvPr>
        </p:nvSpPr>
        <p:spPr>
          <a:xfrm>
            <a:off x="677334" y="1506513"/>
            <a:ext cx="8848915" cy="4654446"/>
          </a:xfrm>
        </p:spPr>
        <p:txBody>
          <a:bodyPr>
            <a:normAutofit fontScale="70000" lnSpcReduction="20000"/>
          </a:bodyPr>
          <a:lstStyle/>
          <a:p>
            <a:pPr marL="0" indent="0">
              <a:buNone/>
            </a:pPr>
            <a:r>
              <a:rPr lang="en-GB" sz="2600" dirty="0" smtClean="0"/>
              <a:t>Read these later when you review my slides ;-)</a:t>
            </a:r>
          </a:p>
          <a:p>
            <a:endParaRPr lang="en-GB" dirty="0"/>
          </a:p>
          <a:p>
            <a:r>
              <a:rPr lang="en-GB" dirty="0" smtClean="0"/>
              <a:t>Logs </a:t>
            </a:r>
            <a:r>
              <a:rPr lang="en-GB" dirty="0"/>
              <a:t>process creation with full command line for both current and parent </a:t>
            </a:r>
            <a:r>
              <a:rPr lang="en-GB" dirty="0" smtClean="0"/>
              <a:t>processes</a:t>
            </a:r>
            <a:endParaRPr lang="en-GB" dirty="0"/>
          </a:p>
          <a:p>
            <a:r>
              <a:rPr lang="en-GB" dirty="0"/>
              <a:t>Records the hash of process image files using SHA1 (the default), MD5, SHA256 or </a:t>
            </a:r>
            <a:r>
              <a:rPr lang="en-GB" dirty="0" smtClean="0"/>
              <a:t>IMPHASH</a:t>
            </a:r>
            <a:endParaRPr lang="en-GB" dirty="0"/>
          </a:p>
          <a:p>
            <a:pPr lvl="1"/>
            <a:r>
              <a:rPr lang="en-GB" dirty="0"/>
              <a:t>Multiple hashes can be used at the same </a:t>
            </a:r>
            <a:r>
              <a:rPr lang="en-GB" dirty="0" smtClean="0"/>
              <a:t>time</a:t>
            </a:r>
            <a:endParaRPr lang="en-GB" dirty="0"/>
          </a:p>
          <a:p>
            <a:r>
              <a:rPr lang="en-GB" dirty="0"/>
              <a:t>Includes a process GUID in process create events to allow for correlation of events even when Windows reuses process </a:t>
            </a:r>
            <a:r>
              <a:rPr lang="en-GB" dirty="0" smtClean="0"/>
              <a:t>IDs</a:t>
            </a:r>
            <a:endParaRPr lang="en-GB" dirty="0"/>
          </a:p>
          <a:p>
            <a:r>
              <a:rPr lang="en-GB" dirty="0"/>
              <a:t>Include a session GUID in each events to allow correlation of events on same logon </a:t>
            </a:r>
            <a:r>
              <a:rPr lang="en-GB" dirty="0" smtClean="0"/>
              <a:t>session</a:t>
            </a:r>
            <a:endParaRPr lang="en-GB" dirty="0"/>
          </a:p>
          <a:p>
            <a:r>
              <a:rPr lang="en-GB" dirty="0"/>
              <a:t>Logs loading of drivers or DLLs with their signatures and </a:t>
            </a:r>
            <a:r>
              <a:rPr lang="en-GB" dirty="0" smtClean="0"/>
              <a:t>hashes</a:t>
            </a:r>
            <a:endParaRPr lang="en-GB" dirty="0"/>
          </a:p>
          <a:p>
            <a:r>
              <a:rPr lang="en-GB" dirty="0"/>
              <a:t>Logs opens for raw read access of disks and volumes</a:t>
            </a:r>
          </a:p>
          <a:p>
            <a:r>
              <a:rPr lang="en-GB" dirty="0"/>
              <a:t>Optionally logs network connections, including each connection’s source process, IP addresses, port numbers, hostnames and port </a:t>
            </a:r>
            <a:r>
              <a:rPr lang="en-GB" dirty="0" smtClean="0"/>
              <a:t>names</a:t>
            </a:r>
            <a:endParaRPr lang="en-GB" dirty="0"/>
          </a:p>
          <a:p>
            <a:r>
              <a:rPr lang="en-GB" dirty="0"/>
              <a:t>Detects changes in file creation time to understand when a file was really created. Modification of file create timestamps is a technique commonly used by malware to cover its </a:t>
            </a:r>
            <a:r>
              <a:rPr lang="en-GB" dirty="0" smtClean="0"/>
              <a:t>tracks</a:t>
            </a:r>
            <a:endParaRPr lang="en-GB" dirty="0"/>
          </a:p>
          <a:p>
            <a:r>
              <a:rPr lang="en-GB" dirty="0"/>
              <a:t>Automatically reload configuration if changed in the </a:t>
            </a:r>
            <a:r>
              <a:rPr lang="en-GB" dirty="0" smtClean="0"/>
              <a:t>registry</a:t>
            </a:r>
            <a:endParaRPr lang="en-GB" dirty="0"/>
          </a:p>
          <a:p>
            <a:r>
              <a:rPr lang="en-GB" dirty="0"/>
              <a:t>Rule filtering to include or exclude certain events </a:t>
            </a:r>
            <a:r>
              <a:rPr lang="en-GB" dirty="0" smtClean="0"/>
              <a:t>dynamically</a:t>
            </a:r>
            <a:endParaRPr lang="en-GB" dirty="0"/>
          </a:p>
          <a:p>
            <a:r>
              <a:rPr lang="en-GB" dirty="0"/>
              <a:t>Generates events from early in the boot process to capture activity made by even sophisticated kernel-mode </a:t>
            </a:r>
            <a:r>
              <a:rPr lang="en-GB" dirty="0" smtClean="0"/>
              <a:t>malware</a:t>
            </a:r>
            <a:endParaRPr lang="en-GB" dirty="0"/>
          </a:p>
        </p:txBody>
      </p:sp>
    </p:spTree>
    <p:extLst>
      <p:ext uri="{BB962C8B-B14F-4D97-AF65-F5344CB8AC3E}">
        <p14:creationId xmlns:p14="http://schemas.microsoft.com/office/powerpoint/2010/main" val="16118526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Install</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459808"/>
            <a:ext cx="8912530" cy="3880773"/>
          </a:xfrm>
        </p:spPr>
        <p:txBody>
          <a:bodyPr/>
          <a:lstStyle/>
          <a:p>
            <a:r>
              <a:rPr lang="en-GB" dirty="0" smtClean="0"/>
              <a:t>Basic install is as simple as running </a:t>
            </a:r>
            <a:r>
              <a:rPr lang="en-GB" dirty="0" err="1" smtClean="0"/>
              <a:t>Sysmon</a:t>
            </a:r>
            <a:r>
              <a:rPr lang="en-GB" dirty="0" smtClean="0"/>
              <a:t> from the command line with the –</a:t>
            </a:r>
            <a:r>
              <a:rPr lang="en-GB" dirty="0" err="1" smtClean="0"/>
              <a:t>i</a:t>
            </a:r>
            <a:r>
              <a:rPr lang="en-GB" dirty="0" smtClean="0"/>
              <a:t> install switch</a:t>
            </a:r>
          </a:p>
          <a:p>
            <a:r>
              <a:rPr lang="en-GB" dirty="0" smtClean="0"/>
              <a:t>Tools like SCCM allow for managed deployments and upgrades of the binaries</a:t>
            </a:r>
          </a:p>
          <a:p>
            <a:r>
              <a:rPr lang="en-GB" dirty="0" smtClean="0"/>
              <a:t>Group Policy Preferences can be used to manage settings/</a:t>
            </a:r>
            <a:r>
              <a:rPr lang="en-GB" dirty="0" err="1" smtClean="0"/>
              <a:t>reg</a:t>
            </a:r>
            <a:r>
              <a:rPr lang="en-GB" dirty="0" smtClean="0"/>
              <a:t> keys/files as well</a:t>
            </a:r>
          </a:p>
          <a:p>
            <a:pPr lvl="1"/>
            <a:endParaRPr lang="en-GB" dirty="0"/>
          </a:p>
          <a:p>
            <a:pPr lvl="1"/>
            <a:endParaRPr lang="en-GB" dirty="0"/>
          </a:p>
        </p:txBody>
      </p:sp>
      <p:pic>
        <p:nvPicPr>
          <p:cNvPr id="4" name="Picture 3"/>
          <p:cNvPicPr>
            <a:picLocks noChangeAspect="1"/>
          </p:cNvPicPr>
          <p:nvPr/>
        </p:nvPicPr>
        <p:blipFill>
          <a:blip r:embed="rId2"/>
          <a:stretch>
            <a:fillRect/>
          </a:stretch>
        </p:blipFill>
        <p:spPr>
          <a:xfrm>
            <a:off x="677334" y="3044578"/>
            <a:ext cx="4620270" cy="2019582"/>
          </a:xfrm>
          <a:prstGeom prst="rect">
            <a:avLst/>
          </a:prstGeom>
        </p:spPr>
      </p:pic>
      <p:pic>
        <p:nvPicPr>
          <p:cNvPr id="5" name="Picture 4"/>
          <p:cNvPicPr>
            <a:picLocks noChangeAspect="1"/>
          </p:cNvPicPr>
          <p:nvPr/>
        </p:nvPicPr>
        <p:blipFill>
          <a:blip r:embed="rId3"/>
          <a:stretch>
            <a:fillRect/>
          </a:stretch>
        </p:blipFill>
        <p:spPr>
          <a:xfrm>
            <a:off x="6060705" y="3044578"/>
            <a:ext cx="2765899" cy="3146211"/>
          </a:xfrm>
          <a:prstGeom prst="rect">
            <a:avLst/>
          </a:prstGeom>
        </p:spPr>
      </p:pic>
      <p:pic>
        <p:nvPicPr>
          <p:cNvPr id="6" name="Picture 5"/>
          <p:cNvPicPr>
            <a:picLocks noChangeAspect="1"/>
          </p:cNvPicPr>
          <p:nvPr/>
        </p:nvPicPr>
        <p:blipFill>
          <a:blip r:embed="rId4"/>
          <a:stretch>
            <a:fillRect/>
          </a:stretch>
        </p:blipFill>
        <p:spPr>
          <a:xfrm>
            <a:off x="677334" y="5707413"/>
            <a:ext cx="9050013" cy="781159"/>
          </a:xfrm>
          <a:prstGeom prst="rect">
            <a:avLst/>
          </a:prstGeom>
        </p:spPr>
      </p:pic>
    </p:spTree>
    <p:extLst>
      <p:ext uri="{BB962C8B-B14F-4D97-AF65-F5344CB8AC3E}">
        <p14:creationId xmlns:p14="http://schemas.microsoft.com/office/powerpoint/2010/main" val="42591160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Install Information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Binaries are stored in </a:t>
            </a:r>
            <a:r>
              <a:rPr lang="en-GB" b="1" dirty="0" smtClean="0"/>
              <a:t>%</a:t>
            </a:r>
            <a:r>
              <a:rPr lang="en-GB" b="1" dirty="0" err="1" smtClean="0"/>
              <a:t>systemroot</a:t>
            </a:r>
            <a:r>
              <a:rPr lang="en-GB" b="1" dirty="0"/>
              <a:t>%</a:t>
            </a:r>
            <a:r>
              <a:rPr lang="en-GB" dirty="0"/>
              <a:t> </a:t>
            </a:r>
            <a:r>
              <a:rPr lang="en-GB" dirty="0" smtClean="0"/>
              <a:t>(by default)</a:t>
            </a:r>
          </a:p>
          <a:p>
            <a:endParaRPr lang="en-GB" dirty="0"/>
          </a:p>
          <a:p>
            <a:r>
              <a:rPr lang="en-GB" dirty="0" smtClean="0"/>
              <a:t>Logs are </a:t>
            </a:r>
            <a:r>
              <a:rPr lang="en-GB" dirty="0"/>
              <a:t>saved in </a:t>
            </a:r>
            <a:r>
              <a:rPr lang="en-GB" dirty="0" smtClean="0"/>
              <a:t>Applications and Services Logs</a:t>
            </a:r>
          </a:p>
          <a:p>
            <a:pPr lvl="1"/>
            <a:r>
              <a:rPr lang="en-GB" dirty="0" smtClean="0"/>
              <a:t>Microsoft/Windows/</a:t>
            </a:r>
            <a:r>
              <a:rPr lang="en-GB" dirty="0" err="1" smtClean="0"/>
              <a:t>Sysmon</a:t>
            </a:r>
            <a:r>
              <a:rPr lang="en-GB" dirty="0" smtClean="0"/>
              <a:t>/Operational</a:t>
            </a:r>
          </a:p>
          <a:p>
            <a:pPr lvl="1"/>
            <a:endParaRPr lang="en-GB" dirty="0" smtClean="0"/>
          </a:p>
          <a:p>
            <a:r>
              <a:rPr lang="en-GB" dirty="0" smtClean="0"/>
              <a:t>Default log </a:t>
            </a:r>
            <a:r>
              <a:rPr lang="en-GB" dirty="0"/>
              <a:t>file size is </a:t>
            </a:r>
            <a:r>
              <a:rPr lang="en-GB" dirty="0" smtClean="0"/>
              <a:t>65,536KB – strongly recommend you increase the local log file size to capture the event window you are interested in</a:t>
            </a:r>
          </a:p>
          <a:p>
            <a:pPr lvl="1"/>
            <a:r>
              <a:rPr lang="en-GB" dirty="0" err="1"/>
              <a:t>wevtutil</a:t>
            </a:r>
            <a:r>
              <a:rPr lang="en-GB" dirty="0"/>
              <a:t> </a:t>
            </a:r>
            <a:r>
              <a:rPr lang="en-GB" dirty="0" err="1"/>
              <a:t>sl</a:t>
            </a:r>
            <a:r>
              <a:rPr lang="en-GB" dirty="0"/>
              <a:t> &lt;</a:t>
            </a:r>
            <a:r>
              <a:rPr lang="en-GB" dirty="0" err="1"/>
              <a:t>LogName</a:t>
            </a:r>
            <a:r>
              <a:rPr lang="en-GB" dirty="0"/>
              <a:t>&gt; /</a:t>
            </a:r>
            <a:r>
              <a:rPr lang="en-GB" dirty="0" err="1"/>
              <a:t>ms</a:t>
            </a:r>
            <a:r>
              <a:rPr lang="en-GB" dirty="0"/>
              <a:t>:&lt;</a:t>
            </a:r>
            <a:r>
              <a:rPr lang="en-GB" dirty="0" err="1"/>
              <a:t>MaxSizeInBytes</a:t>
            </a:r>
            <a:r>
              <a:rPr lang="en-GB" dirty="0" smtClean="0"/>
              <a:t>&gt;</a:t>
            </a:r>
          </a:p>
          <a:p>
            <a:pPr lvl="1"/>
            <a:r>
              <a:rPr lang="en-GB" dirty="0" err="1" smtClean="0"/>
              <a:t>E.g</a:t>
            </a:r>
            <a:r>
              <a:rPr lang="en-GB" dirty="0"/>
              <a:t> for </a:t>
            </a:r>
            <a:r>
              <a:rPr lang="en-GB" dirty="0" smtClean="0"/>
              <a:t>512MB </a:t>
            </a:r>
            <a:r>
              <a:rPr lang="en-GB" dirty="0"/>
              <a:t>log </a:t>
            </a:r>
            <a:r>
              <a:rPr lang="en-GB" dirty="0" smtClean="0"/>
              <a:t>– </a:t>
            </a:r>
          </a:p>
          <a:p>
            <a:pPr lvl="2"/>
            <a:r>
              <a:rPr lang="en-GB" dirty="0" err="1" smtClean="0"/>
              <a:t>wevtutil</a:t>
            </a:r>
            <a:r>
              <a:rPr lang="en-GB" dirty="0" smtClean="0"/>
              <a:t> </a:t>
            </a:r>
            <a:r>
              <a:rPr lang="en-GB" dirty="0" err="1"/>
              <a:t>sl</a:t>
            </a:r>
            <a:r>
              <a:rPr lang="en-GB" dirty="0"/>
              <a:t> Microsoft-Windows-</a:t>
            </a:r>
            <a:r>
              <a:rPr lang="en-GB" dirty="0" err="1"/>
              <a:t>Sysmon</a:t>
            </a:r>
            <a:r>
              <a:rPr lang="en-GB" dirty="0"/>
              <a:t>/Operational /ms:512000000</a:t>
            </a:r>
          </a:p>
        </p:txBody>
      </p:sp>
    </p:spTree>
    <p:extLst>
      <p:ext uri="{BB962C8B-B14F-4D97-AF65-F5344CB8AC3E}">
        <p14:creationId xmlns:p14="http://schemas.microsoft.com/office/powerpoint/2010/main" val="3952604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5400" dirty="0" smtClean="0">
                <a:solidFill>
                  <a:schemeClr val="tx1">
                    <a:lumMod val="65000"/>
                    <a:lumOff val="35000"/>
                  </a:schemeClr>
                </a:solidFill>
              </a:rPr>
              <a:t>Wow, Such Tool</a:t>
            </a:r>
            <a:endParaRPr lang="en-GB" sz="5400" dirty="0">
              <a:solidFill>
                <a:schemeClr val="tx1">
                  <a:lumMod val="65000"/>
                  <a:lumOff val="35000"/>
                </a:schemeClr>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354831"/>
            <a:ext cx="5996066" cy="42992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082" y="268626"/>
            <a:ext cx="2002748" cy="2002748"/>
          </a:xfrm>
          <a:prstGeom prst="rect">
            <a:avLst/>
          </a:prstGeom>
        </p:spPr>
      </p:pic>
      <p:cxnSp>
        <p:nvCxnSpPr>
          <p:cNvPr id="7" name="Straight Arrow Connector 6"/>
          <p:cNvCxnSpPr/>
          <p:nvPr/>
        </p:nvCxnSpPr>
        <p:spPr>
          <a:xfrm flipH="1" flipV="1">
            <a:off x="6223694" y="5137510"/>
            <a:ext cx="899410" cy="8834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94363" y="6103611"/>
            <a:ext cx="2558073" cy="276999"/>
          </a:xfrm>
          <a:prstGeom prst="rect">
            <a:avLst/>
          </a:prstGeom>
          <a:noFill/>
        </p:spPr>
        <p:txBody>
          <a:bodyPr wrap="none" rtlCol="0">
            <a:spAutoFit/>
          </a:bodyPr>
          <a:lstStyle/>
          <a:p>
            <a:r>
              <a:rPr lang="en-GB" sz="1200" dirty="0" smtClean="0"/>
              <a:t>Actually a real one – Wenger Giant</a:t>
            </a:r>
            <a:endParaRPr lang="en-GB" sz="1200" dirty="0"/>
          </a:p>
        </p:txBody>
      </p:sp>
    </p:spTree>
    <p:extLst>
      <p:ext uri="{BB962C8B-B14F-4D97-AF65-F5344CB8AC3E}">
        <p14:creationId xmlns:p14="http://schemas.microsoft.com/office/powerpoint/2010/main" val="25838410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Templates</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Written in XML</a:t>
            </a:r>
          </a:p>
          <a:p>
            <a:pPr lvl="1"/>
            <a:r>
              <a:rPr lang="en-GB" dirty="0" smtClean="0"/>
              <a:t>Pick a good editor – some people like Notepad++ however I like Visual Studio Code (free and great)</a:t>
            </a:r>
          </a:p>
          <a:p>
            <a:pPr lvl="1"/>
            <a:endParaRPr lang="en-GB" dirty="0"/>
          </a:p>
          <a:p>
            <a:r>
              <a:rPr lang="en-GB" dirty="0" smtClean="0"/>
              <a:t>Allows you to define filters (important) to reduce noise</a:t>
            </a:r>
          </a:p>
          <a:p>
            <a:endParaRPr lang="en-GB" dirty="0"/>
          </a:p>
          <a:p>
            <a:r>
              <a:rPr lang="en-GB" dirty="0" smtClean="0"/>
              <a:t>Like clothing one size never fits all – select a good template as a baseline and then amend as necessary for your own environment</a:t>
            </a:r>
            <a:endParaRPr lang="en-GB" dirty="0"/>
          </a:p>
        </p:txBody>
      </p:sp>
    </p:spTree>
    <p:extLst>
      <p:ext uri="{BB962C8B-B14F-4D97-AF65-F5344CB8AC3E}">
        <p14:creationId xmlns:p14="http://schemas.microsoft.com/office/powerpoint/2010/main" val="3630601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 </a:t>
            </a:r>
            <a:r>
              <a:rPr lang="en-GB" dirty="0" err="1" smtClean="0">
                <a:solidFill>
                  <a:schemeClr val="tx1">
                    <a:lumMod val="65000"/>
                    <a:lumOff val="35000"/>
                  </a:schemeClr>
                </a:solidFill>
              </a:rPr>
              <a:t>SwiftOnSecurity</a:t>
            </a:r>
            <a:r>
              <a:rPr lang="en-GB" dirty="0" smtClean="0">
                <a:solidFill>
                  <a:schemeClr val="tx1">
                    <a:lumMod val="65000"/>
                    <a:lumOff val="35000"/>
                  </a:schemeClr>
                </a:solidFill>
              </a:rPr>
              <a:t> Template</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70844"/>
            <a:ext cx="8596668" cy="3880773"/>
          </a:xfrm>
        </p:spPr>
        <p:txBody>
          <a:bodyPr>
            <a:normAutofit lnSpcReduction="10000"/>
          </a:bodyPr>
          <a:lstStyle/>
          <a:p>
            <a:r>
              <a:rPr lang="en-GB" dirty="0" smtClean="0"/>
              <a:t>Why this template?</a:t>
            </a:r>
          </a:p>
          <a:p>
            <a:pPr lvl="1"/>
            <a:r>
              <a:rPr lang="en-GB" dirty="0" smtClean="0"/>
              <a:t>Very well documented – XML file is full of comments and explanations</a:t>
            </a:r>
          </a:p>
          <a:p>
            <a:pPr lvl="1"/>
            <a:r>
              <a:rPr lang="en-GB" dirty="0" smtClean="0"/>
              <a:t>Extensive coverage</a:t>
            </a:r>
          </a:p>
          <a:p>
            <a:pPr lvl="1"/>
            <a:r>
              <a:rPr lang="en-GB" dirty="0" smtClean="0"/>
              <a:t>Good filtering</a:t>
            </a:r>
          </a:p>
          <a:p>
            <a:endParaRPr lang="en-GB" dirty="0"/>
          </a:p>
          <a:p>
            <a:r>
              <a:rPr lang="en-GB" dirty="0" smtClean="0"/>
              <a:t>Use this as a starting point – optimise and expand for your own environment</a:t>
            </a:r>
          </a:p>
          <a:p>
            <a:endParaRPr lang="en-GB" dirty="0"/>
          </a:p>
          <a:p>
            <a:r>
              <a:rPr lang="en-GB" dirty="0" smtClean="0"/>
              <a:t>As ever, test before deploying to production to fine tune coverage and ‘noise’ reduction</a:t>
            </a:r>
          </a:p>
          <a:p>
            <a:endParaRPr lang="en-GB" dirty="0"/>
          </a:p>
          <a:p>
            <a:r>
              <a:rPr lang="en-GB" dirty="0">
                <a:hlinkClick r:id="rId2"/>
              </a:rPr>
              <a:t>https://github.com/SwiftOnSecurity/sysmon-config</a:t>
            </a:r>
            <a:endParaRPr lang="en-GB" dirty="0"/>
          </a:p>
        </p:txBody>
      </p:sp>
    </p:spTree>
    <p:extLst>
      <p:ext uri="{BB962C8B-B14F-4D97-AF65-F5344CB8AC3E}">
        <p14:creationId xmlns:p14="http://schemas.microsoft.com/office/powerpoint/2010/main" val="4211368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Log Aggregation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Having logs on individual machines is useful – having them aggregated to allow business wide analysis is even better</a:t>
            </a:r>
          </a:p>
          <a:p>
            <a:endParaRPr lang="en-GB" dirty="0" smtClean="0"/>
          </a:p>
          <a:p>
            <a:r>
              <a:rPr lang="en-GB" dirty="0" smtClean="0"/>
              <a:t>If you have a full SIEM solution (</a:t>
            </a:r>
            <a:r>
              <a:rPr lang="en-GB" dirty="0" err="1" smtClean="0"/>
              <a:t>Splunk</a:t>
            </a:r>
            <a:r>
              <a:rPr lang="en-GB" dirty="0"/>
              <a:t>, </a:t>
            </a:r>
            <a:r>
              <a:rPr lang="en-GB" dirty="0" err="1"/>
              <a:t>LogRhythm</a:t>
            </a:r>
            <a:r>
              <a:rPr lang="en-GB" dirty="0"/>
              <a:t>, </a:t>
            </a:r>
            <a:r>
              <a:rPr lang="en-GB" dirty="0" err="1" smtClean="0"/>
              <a:t>SolarWinds</a:t>
            </a:r>
            <a:r>
              <a:rPr lang="en-GB" dirty="0" smtClean="0"/>
              <a:t>, </a:t>
            </a:r>
            <a:r>
              <a:rPr lang="en-GB" dirty="0" err="1" smtClean="0"/>
              <a:t>etc</a:t>
            </a:r>
            <a:r>
              <a:rPr lang="en-GB" dirty="0" smtClean="0"/>
              <a:t>) you’re all set to ingest</a:t>
            </a:r>
          </a:p>
          <a:p>
            <a:endParaRPr lang="en-GB" dirty="0" smtClean="0"/>
          </a:p>
          <a:p>
            <a:r>
              <a:rPr lang="en-GB" dirty="0" smtClean="0"/>
              <a:t>Windows Event Forwarding is an option – no cost except of course the infrastructure to run the system and store logs</a:t>
            </a:r>
          </a:p>
          <a:p>
            <a:pPr lvl="1"/>
            <a:r>
              <a:rPr lang="en-GB" dirty="0" smtClean="0"/>
              <a:t>Handy MS guide in my blog post and appendices slides</a:t>
            </a:r>
            <a:endParaRPr lang="en-GB" dirty="0"/>
          </a:p>
        </p:txBody>
      </p:sp>
    </p:spTree>
    <p:extLst>
      <p:ext uri="{BB962C8B-B14F-4D97-AF65-F5344CB8AC3E}">
        <p14:creationId xmlns:p14="http://schemas.microsoft.com/office/powerpoint/2010/main" val="32444096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49" y="142918"/>
            <a:ext cx="8596668" cy="697765"/>
          </a:xfrm>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Log Examples</a:t>
            </a:r>
            <a:endParaRPr lang="en-GB" dirty="0">
              <a:solidFill>
                <a:schemeClr val="tx1">
                  <a:lumMod val="65000"/>
                  <a:lumOff val="35000"/>
                </a:schemeClr>
              </a:solidFill>
            </a:endParaRPr>
          </a:p>
        </p:txBody>
      </p:sp>
      <p:pic>
        <p:nvPicPr>
          <p:cNvPr id="5" name="Picture 4"/>
          <p:cNvPicPr>
            <a:picLocks noChangeAspect="1"/>
          </p:cNvPicPr>
          <p:nvPr/>
        </p:nvPicPr>
        <p:blipFill>
          <a:blip r:embed="rId2"/>
          <a:stretch>
            <a:fillRect/>
          </a:stretch>
        </p:blipFill>
        <p:spPr>
          <a:xfrm>
            <a:off x="141149" y="840683"/>
            <a:ext cx="4039164" cy="3400900"/>
          </a:xfrm>
          <a:prstGeom prst="rect">
            <a:avLst/>
          </a:prstGeom>
        </p:spPr>
      </p:pic>
      <p:pic>
        <p:nvPicPr>
          <p:cNvPr id="6" name="Picture 5"/>
          <p:cNvPicPr>
            <a:picLocks noChangeAspect="1"/>
          </p:cNvPicPr>
          <p:nvPr/>
        </p:nvPicPr>
        <p:blipFill>
          <a:blip r:embed="rId3"/>
          <a:stretch>
            <a:fillRect/>
          </a:stretch>
        </p:blipFill>
        <p:spPr>
          <a:xfrm>
            <a:off x="8205542" y="3990658"/>
            <a:ext cx="2857899" cy="2610214"/>
          </a:xfrm>
          <a:prstGeom prst="rect">
            <a:avLst/>
          </a:prstGeom>
        </p:spPr>
      </p:pic>
      <p:pic>
        <p:nvPicPr>
          <p:cNvPr id="7" name="Picture 6"/>
          <p:cNvPicPr>
            <a:picLocks noChangeAspect="1"/>
          </p:cNvPicPr>
          <p:nvPr/>
        </p:nvPicPr>
        <p:blipFill>
          <a:blip r:embed="rId4"/>
          <a:stretch>
            <a:fillRect/>
          </a:stretch>
        </p:blipFill>
        <p:spPr>
          <a:xfrm>
            <a:off x="4634989" y="840683"/>
            <a:ext cx="4039164" cy="3038899"/>
          </a:xfrm>
          <a:prstGeom prst="rect">
            <a:avLst/>
          </a:prstGeom>
        </p:spPr>
      </p:pic>
      <p:pic>
        <p:nvPicPr>
          <p:cNvPr id="3" name="Picture 2"/>
          <p:cNvPicPr>
            <a:picLocks noChangeAspect="1"/>
          </p:cNvPicPr>
          <p:nvPr/>
        </p:nvPicPr>
        <p:blipFill>
          <a:blip r:embed="rId5"/>
          <a:stretch>
            <a:fillRect/>
          </a:stretch>
        </p:blipFill>
        <p:spPr>
          <a:xfrm>
            <a:off x="4378586" y="3990658"/>
            <a:ext cx="2829320" cy="2600688"/>
          </a:xfrm>
          <a:prstGeom prst="rect">
            <a:avLst/>
          </a:prstGeom>
        </p:spPr>
      </p:pic>
      <p:pic>
        <p:nvPicPr>
          <p:cNvPr id="4" name="Picture 3"/>
          <p:cNvPicPr>
            <a:picLocks noChangeAspect="1"/>
          </p:cNvPicPr>
          <p:nvPr/>
        </p:nvPicPr>
        <p:blipFill>
          <a:blip r:embed="rId6"/>
          <a:stretch>
            <a:fillRect/>
          </a:stretch>
        </p:blipFill>
        <p:spPr>
          <a:xfrm>
            <a:off x="8947461" y="1795456"/>
            <a:ext cx="2857899" cy="752580"/>
          </a:xfrm>
          <a:prstGeom prst="rect">
            <a:avLst/>
          </a:prstGeom>
        </p:spPr>
      </p:pic>
      <p:pic>
        <p:nvPicPr>
          <p:cNvPr id="8" name="Picture 7"/>
          <p:cNvPicPr>
            <a:picLocks noChangeAspect="1"/>
          </p:cNvPicPr>
          <p:nvPr/>
        </p:nvPicPr>
        <p:blipFill>
          <a:blip r:embed="rId7"/>
          <a:stretch>
            <a:fillRect/>
          </a:stretch>
        </p:blipFill>
        <p:spPr>
          <a:xfrm>
            <a:off x="802315" y="4977301"/>
            <a:ext cx="2991267" cy="609685"/>
          </a:xfrm>
          <a:prstGeom prst="rect">
            <a:avLst/>
          </a:prstGeom>
        </p:spPr>
      </p:pic>
    </p:spTree>
    <p:extLst>
      <p:ext uri="{BB962C8B-B14F-4D97-AF65-F5344CB8AC3E}">
        <p14:creationId xmlns:p14="http://schemas.microsoft.com/office/powerpoint/2010/main" val="1502598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chemeClr val="tx1">
                    <a:lumMod val="65000"/>
                    <a:lumOff val="35000"/>
                  </a:schemeClr>
                </a:solidFill>
              </a:rPr>
              <a:t>Demo Time!</a:t>
            </a:r>
            <a:br>
              <a:rPr lang="en-GB" dirty="0" smtClean="0">
                <a:solidFill>
                  <a:schemeClr val="tx1">
                    <a:lumMod val="65000"/>
                    <a:lumOff val="35000"/>
                  </a:schemeClr>
                </a:solidFill>
              </a:rPr>
            </a:br>
            <a:r>
              <a:rPr lang="en-GB" dirty="0" err="1" smtClean="0">
                <a:solidFill>
                  <a:schemeClr val="tx1">
                    <a:lumMod val="65000"/>
                    <a:lumOff val="35000"/>
                  </a:schemeClr>
                </a:solidFill>
              </a:rPr>
              <a:t>ProcMon</a:t>
            </a: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err="1" smtClean="0">
                <a:solidFill>
                  <a:schemeClr val="tx1">
                    <a:lumMod val="65000"/>
                    <a:lumOff val="35000"/>
                  </a:schemeClr>
                </a:solidFill>
              </a:rPr>
              <a:t>ProcExp</a:t>
            </a: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err="1" smtClean="0">
                <a:solidFill>
                  <a:schemeClr val="tx1">
                    <a:lumMod val="65000"/>
                    <a:lumOff val="35000"/>
                  </a:schemeClr>
                </a:solidFill>
              </a:rPr>
              <a:t>Sysmon</a:t>
            </a:r>
            <a:endParaRPr lang="en-GB" dirty="0"/>
          </a:p>
        </p:txBody>
      </p:sp>
      <p:pic>
        <p:nvPicPr>
          <p:cNvPr id="3074"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1855" y="3132138"/>
            <a:ext cx="35814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9115" y="1270000"/>
            <a:ext cx="35814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9115" y="4092257"/>
            <a:ext cx="35814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485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solidFill>
                  <a:schemeClr val="tx1">
                    <a:lumMod val="65000"/>
                    <a:lumOff val="35000"/>
                  </a:schemeClr>
                </a:solidFill>
              </a:rPr>
              <a:t>Further Reading</a:t>
            </a:r>
            <a:endParaRPr lang="en-GB" dirty="0"/>
          </a:p>
        </p:txBody>
      </p:sp>
      <p:sp>
        <p:nvSpPr>
          <p:cNvPr id="7" name="Content Placeholder 6"/>
          <p:cNvSpPr>
            <a:spLocks noGrp="1"/>
          </p:cNvSpPr>
          <p:nvPr>
            <p:ph idx="1"/>
          </p:nvPr>
        </p:nvSpPr>
        <p:spPr>
          <a:xfrm>
            <a:off x="677333" y="2593944"/>
            <a:ext cx="4097033" cy="2848457"/>
          </a:xfrm>
        </p:spPr>
        <p:txBody>
          <a:bodyPr>
            <a:normAutofit/>
          </a:bodyPr>
          <a:lstStyle/>
          <a:p>
            <a:r>
              <a:rPr lang="en-GB" dirty="0" smtClean="0"/>
              <a:t>Microsoft Press - Troubleshooting with </a:t>
            </a:r>
            <a:r>
              <a:rPr lang="en-GB" dirty="0"/>
              <a:t>the Windows </a:t>
            </a:r>
            <a:r>
              <a:rPr lang="en-GB" dirty="0" err="1"/>
              <a:t>Sysinternals</a:t>
            </a:r>
            <a:r>
              <a:rPr lang="en-GB" dirty="0"/>
              <a:t> </a:t>
            </a:r>
            <a:r>
              <a:rPr lang="en-GB" dirty="0" smtClean="0"/>
              <a:t>Tools</a:t>
            </a:r>
          </a:p>
          <a:p>
            <a:endParaRPr lang="en-GB" dirty="0" smtClean="0"/>
          </a:p>
          <a:p>
            <a:r>
              <a:rPr lang="en-GB" dirty="0" smtClean="0"/>
              <a:t>Make sure to get the second edition, October 2016</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222" y="923780"/>
            <a:ext cx="4380780" cy="5365932"/>
          </a:xfrm>
          <a:prstGeom prst="rect">
            <a:avLst/>
          </a:prstGeom>
        </p:spPr>
      </p:pic>
    </p:spTree>
    <p:extLst>
      <p:ext uri="{BB962C8B-B14F-4D97-AF65-F5344CB8AC3E}">
        <p14:creationId xmlns:p14="http://schemas.microsoft.com/office/powerpoint/2010/main" val="33674415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Remember…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normAutofit/>
          </a:bodyPr>
          <a:lstStyle/>
          <a:p>
            <a:r>
              <a:rPr lang="en-GB" dirty="0" smtClean="0"/>
              <a:t>The toolset is large, knowing which tool to use in each situation can be difficult</a:t>
            </a:r>
          </a:p>
          <a:p>
            <a:endParaRPr lang="en-GB" dirty="0" smtClean="0"/>
          </a:p>
          <a:p>
            <a:r>
              <a:rPr lang="en-GB" dirty="0" smtClean="0"/>
              <a:t>Keep up to date – enhancements and fixes are regularly released for key tools</a:t>
            </a:r>
          </a:p>
          <a:p>
            <a:endParaRPr lang="en-GB" dirty="0"/>
          </a:p>
          <a:p>
            <a:r>
              <a:rPr lang="en-GB" dirty="0" smtClean="0"/>
              <a:t>Know what you’re doing before messing around with a new tool!</a:t>
            </a:r>
            <a:endParaRPr lang="en-GB" dirty="0"/>
          </a:p>
          <a:p>
            <a:pPr marL="0" indent="0">
              <a:buNone/>
            </a:pPr>
            <a:endParaRPr lang="en-GB" dirty="0" smtClean="0"/>
          </a:p>
          <a:p>
            <a:pPr marL="0" indent="0">
              <a:buNone/>
            </a:pPr>
            <a:endParaRPr lang="en-GB" dirty="0"/>
          </a:p>
          <a:p>
            <a:pPr marL="0" indent="0" algn="ctr">
              <a:buNone/>
            </a:pPr>
            <a:r>
              <a:rPr lang="en-GB" i="1" dirty="0" smtClean="0"/>
              <a:t>With great power comes great responsibility</a:t>
            </a:r>
          </a:p>
        </p:txBody>
      </p:sp>
    </p:spTree>
    <p:extLst>
      <p:ext uri="{BB962C8B-B14F-4D97-AF65-F5344CB8AC3E}">
        <p14:creationId xmlns:p14="http://schemas.microsoft.com/office/powerpoint/2010/main" val="10735637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95" y="2542328"/>
            <a:ext cx="4026990" cy="3881437"/>
          </a:xfrm>
          <a:prstGeom prst="rect">
            <a:avLst/>
          </a:prstGeom>
        </p:spPr>
      </p:pic>
      <p:sp>
        <p:nvSpPr>
          <p:cNvPr id="4" name="Title 3"/>
          <p:cNvSpPr>
            <a:spLocks noGrp="1"/>
          </p:cNvSpPr>
          <p:nvPr>
            <p:ph type="ctrTitle"/>
          </p:nvPr>
        </p:nvSpPr>
        <p:spPr>
          <a:xfrm>
            <a:off x="4289830" y="2542328"/>
            <a:ext cx="3885039" cy="812961"/>
          </a:xfrm>
        </p:spPr>
        <p:txBody>
          <a:bodyPr/>
          <a:lstStyle/>
          <a:p>
            <a:pPr algn="ctr"/>
            <a:r>
              <a:rPr lang="en-GB" dirty="0" smtClean="0">
                <a:solidFill>
                  <a:schemeClr val="tx1">
                    <a:lumMod val="65000"/>
                    <a:lumOff val="35000"/>
                  </a:schemeClr>
                </a:solidFill>
              </a:rPr>
              <a:t>Questions</a:t>
            </a:r>
            <a:endParaRPr lang="en-GB" dirty="0">
              <a:solidFill>
                <a:schemeClr val="tx1">
                  <a:lumMod val="65000"/>
                  <a:lumOff val="35000"/>
                </a:schemeClr>
              </a:solidFill>
            </a:endParaRPr>
          </a:p>
        </p:txBody>
      </p:sp>
    </p:spTree>
    <p:extLst>
      <p:ext uri="{BB962C8B-B14F-4D97-AF65-F5344CB8AC3E}">
        <p14:creationId xmlns:p14="http://schemas.microsoft.com/office/powerpoint/2010/main" val="38146028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chemeClr val="tx1">
                    <a:lumMod val="65000"/>
                    <a:lumOff val="35000"/>
                  </a:schemeClr>
                </a:solidFill>
              </a:rPr>
              <a:t>Feedback</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666070"/>
            <a:ext cx="8596668" cy="442568"/>
          </a:xfrm>
        </p:spPr>
        <p:txBody>
          <a:bodyPr>
            <a:noAutofit/>
          </a:bodyPr>
          <a:lstStyle/>
          <a:p>
            <a:pPr marL="0" indent="0">
              <a:buNone/>
            </a:pPr>
            <a:r>
              <a:rPr lang="en-GB" sz="3600" dirty="0" smtClean="0"/>
              <a:t>Feedback is truly valued; either directly or via the team at </a:t>
            </a:r>
            <a:r>
              <a:rPr lang="en-GB" sz="3600" dirty="0" err="1" smtClean="0"/>
              <a:t>TechUG</a:t>
            </a:r>
            <a:endParaRPr lang="en-GB" sz="3600" dirty="0"/>
          </a:p>
        </p:txBody>
      </p:sp>
    </p:spTree>
    <p:extLst>
      <p:ext uri="{BB962C8B-B14F-4D97-AF65-F5344CB8AC3E}">
        <p14:creationId xmlns:p14="http://schemas.microsoft.com/office/powerpoint/2010/main" val="23720071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0852" y="2795664"/>
            <a:ext cx="5204174" cy="895407"/>
          </a:xfrm>
        </p:spPr>
        <p:txBody>
          <a:bodyPr/>
          <a:lstStyle/>
          <a:p>
            <a:pPr algn="ctr"/>
            <a:r>
              <a:rPr lang="en-GB" dirty="0">
                <a:solidFill>
                  <a:schemeClr val="tx1">
                    <a:lumMod val="65000"/>
                    <a:lumOff val="35000"/>
                  </a:schemeClr>
                </a:solidFill>
              </a:rPr>
              <a:t>Appendices</a:t>
            </a:r>
          </a:p>
        </p:txBody>
      </p:sp>
    </p:spTree>
    <p:extLst>
      <p:ext uri="{BB962C8B-B14F-4D97-AF65-F5344CB8AC3E}">
        <p14:creationId xmlns:p14="http://schemas.microsoft.com/office/powerpoint/2010/main" val="102902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116" y="450902"/>
            <a:ext cx="4874896" cy="6013407"/>
          </a:xfrm>
        </p:spPr>
      </p:pic>
    </p:spTree>
    <p:extLst>
      <p:ext uri="{BB962C8B-B14F-4D97-AF65-F5344CB8AC3E}">
        <p14:creationId xmlns:p14="http://schemas.microsoft.com/office/powerpoint/2010/main" val="2984458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err="1" smtClean="0">
                <a:solidFill>
                  <a:schemeClr val="tx1">
                    <a:lumMod val="65000"/>
                    <a:lumOff val="35000"/>
                  </a:schemeClr>
                </a:solidFill>
              </a:rPr>
              <a:t>Sysinternals</a:t>
            </a:r>
            <a:r>
              <a:rPr lang="en-GB" dirty="0" smtClean="0">
                <a:solidFill>
                  <a:schemeClr val="tx1">
                    <a:lumMod val="65000"/>
                    <a:lumOff val="35000"/>
                  </a:schemeClr>
                </a:solidFill>
              </a:rPr>
              <a:t> Links</a:t>
            </a:r>
            <a:endParaRPr lang="en-GB" dirty="0"/>
          </a:p>
        </p:txBody>
      </p:sp>
      <p:sp>
        <p:nvSpPr>
          <p:cNvPr id="7" name="Content Placeholder 6"/>
          <p:cNvSpPr>
            <a:spLocks noGrp="1"/>
          </p:cNvSpPr>
          <p:nvPr>
            <p:ph idx="1"/>
          </p:nvPr>
        </p:nvSpPr>
        <p:spPr>
          <a:xfrm>
            <a:off x="677334" y="1930400"/>
            <a:ext cx="9103748" cy="3880773"/>
          </a:xfrm>
        </p:spPr>
        <p:txBody>
          <a:bodyPr>
            <a:normAutofit/>
          </a:bodyPr>
          <a:lstStyle/>
          <a:p>
            <a:r>
              <a:rPr lang="en-GB" sz="2000" dirty="0" smtClean="0"/>
              <a:t>Full suite </a:t>
            </a:r>
          </a:p>
          <a:p>
            <a:pPr lvl="1"/>
            <a:r>
              <a:rPr lang="en-GB" sz="2000" dirty="0" smtClean="0">
                <a:hlinkClick r:id="rId2"/>
              </a:rPr>
              <a:t>https://download.sysinternals.com/files/SysinternalsSuite.zip</a:t>
            </a:r>
            <a:endParaRPr lang="en-GB" sz="2000" dirty="0" smtClean="0"/>
          </a:p>
          <a:p>
            <a:pPr marL="0" indent="0">
              <a:buNone/>
            </a:pPr>
            <a:endParaRPr lang="en-GB" sz="2000" dirty="0" smtClean="0"/>
          </a:p>
          <a:p>
            <a:r>
              <a:rPr lang="en-GB" sz="2000" dirty="0" smtClean="0"/>
              <a:t>Nano Server </a:t>
            </a:r>
          </a:p>
          <a:p>
            <a:pPr lvl="1"/>
            <a:r>
              <a:rPr lang="en-GB" sz="2000" dirty="0" smtClean="0">
                <a:hlinkClick r:id="rId3"/>
              </a:rPr>
              <a:t>https</a:t>
            </a:r>
            <a:r>
              <a:rPr lang="en-GB" sz="2000" dirty="0">
                <a:hlinkClick r:id="rId3"/>
              </a:rPr>
              <a:t>://</a:t>
            </a:r>
            <a:r>
              <a:rPr lang="en-GB" sz="2000" dirty="0" smtClean="0">
                <a:hlinkClick r:id="rId3"/>
              </a:rPr>
              <a:t>download.sysinternals.com/files/SysinternalsSuite-Nano.zip</a:t>
            </a:r>
            <a:endParaRPr lang="en-GB" sz="2000" dirty="0" smtClean="0"/>
          </a:p>
          <a:p>
            <a:pPr lvl="1"/>
            <a:endParaRPr lang="en-GB" sz="2000" dirty="0"/>
          </a:p>
          <a:p>
            <a:r>
              <a:rPr lang="en-GB" sz="2200" dirty="0" smtClean="0"/>
              <a:t>Forums</a:t>
            </a:r>
          </a:p>
          <a:p>
            <a:pPr lvl="1"/>
            <a:r>
              <a:rPr lang="en-GB" sz="2000" dirty="0">
                <a:hlinkClick r:id="rId4"/>
              </a:rPr>
              <a:t>https://forum.sysinternals.com</a:t>
            </a:r>
            <a:r>
              <a:rPr lang="en-GB" sz="2000" dirty="0" smtClean="0">
                <a:hlinkClick r:id="rId4"/>
              </a:rPr>
              <a:t>/</a:t>
            </a:r>
            <a:endParaRPr lang="en-GB" sz="2000" dirty="0" smtClean="0"/>
          </a:p>
          <a:p>
            <a:pPr lvl="1"/>
            <a:endParaRPr lang="en-GB" sz="2000" dirty="0" smtClean="0"/>
          </a:p>
          <a:p>
            <a:pPr marL="0" indent="0">
              <a:buNone/>
            </a:pPr>
            <a:endParaRPr lang="en-GB" dirty="0"/>
          </a:p>
        </p:txBody>
      </p:sp>
    </p:spTree>
    <p:extLst>
      <p:ext uri="{BB962C8B-B14F-4D97-AF65-F5344CB8AC3E}">
        <p14:creationId xmlns:p14="http://schemas.microsoft.com/office/powerpoint/2010/main" val="39845792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Sysinternals</a:t>
            </a:r>
            <a:r>
              <a:rPr lang="en-GB" dirty="0" smtClean="0">
                <a:solidFill>
                  <a:schemeClr val="tx1">
                    <a:lumMod val="65000"/>
                    <a:lumOff val="35000"/>
                  </a:schemeClr>
                </a:solidFill>
              </a:rPr>
              <a:t> In Action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Recordings of Mark </a:t>
            </a:r>
            <a:r>
              <a:rPr lang="en-GB" dirty="0" err="1" smtClean="0"/>
              <a:t>Russinovich</a:t>
            </a:r>
            <a:r>
              <a:rPr lang="en-GB" dirty="0" smtClean="0"/>
              <a:t> using the </a:t>
            </a:r>
            <a:r>
              <a:rPr lang="en-GB" dirty="0" err="1" smtClean="0"/>
              <a:t>Sysinternals</a:t>
            </a:r>
            <a:r>
              <a:rPr lang="en-GB" dirty="0" smtClean="0"/>
              <a:t> suite to troubleshoot various problems as part of </a:t>
            </a:r>
            <a:r>
              <a:rPr lang="en-GB" dirty="0"/>
              <a:t>his ‘Case of the </a:t>
            </a:r>
            <a:r>
              <a:rPr lang="en-GB" dirty="0" smtClean="0"/>
              <a:t>Unexplained’ series, plus MSDN ‘Channel9’ </a:t>
            </a:r>
            <a:r>
              <a:rPr lang="en-GB" dirty="0" err="1" smtClean="0"/>
              <a:t>Sysinternals</a:t>
            </a:r>
            <a:r>
              <a:rPr lang="en-GB" dirty="0" smtClean="0"/>
              <a:t> videos</a:t>
            </a:r>
          </a:p>
          <a:p>
            <a:endParaRPr lang="en-GB" dirty="0" smtClean="0"/>
          </a:p>
          <a:p>
            <a:pPr lvl="1"/>
            <a:r>
              <a:rPr lang="en-GB" dirty="0">
                <a:hlinkClick r:id="rId2"/>
              </a:rPr>
              <a:t>https://</a:t>
            </a:r>
            <a:r>
              <a:rPr lang="en-GB" dirty="0" smtClean="0">
                <a:hlinkClick r:id="rId2"/>
              </a:rPr>
              <a:t>docs.microsoft.com/en-us/sysinternals/learn/webcasts</a:t>
            </a:r>
            <a:endParaRPr lang="en-GB" dirty="0" smtClean="0"/>
          </a:p>
          <a:p>
            <a:pPr lvl="1"/>
            <a:endParaRPr lang="en-GB" dirty="0" smtClean="0"/>
          </a:p>
          <a:p>
            <a:pPr lvl="1"/>
            <a:r>
              <a:rPr lang="en-GB" dirty="0">
                <a:hlinkClick r:id="rId3"/>
              </a:rPr>
              <a:t>https://blogs.technet.microsoft.com/markrussinovich</a:t>
            </a:r>
            <a:r>
              <a:rPr lang="en-GB" dirty="0" smtClean="0">
                <a:hlinkClick r:id="rId3"/>
              </a:rPr>
              <a:t>/</a:t>
            </a:r>
            <a:endParaRPr lang="en-GB" dirty="0" smtClean="0"/>
          </a:p>
          <a:p>
            <a:pPr lvl="1"/>
            <a:endParaRPr lang="en-GB" dirty="0" smtClean="0"/>
          </a:p>
          <a:p>
            <a:pPr lvl="1"/>
            <a:r>
              <a:rPr lang="en-GB" dirty="0">
                <a:hlinkClick r:id="rId4"/>
              </a:rPr>
              <a:t>https://</a:t>
            </a:r>
            <a:r>
              <a:rPr lang="en-GB" dirty="0" smtClean="0">
                <a:hlinkClick r:id="rId4"/>
              </a:rPr>
              <a:t>channel9.msdn.com/Search?term=sysinternals#ch9Search&amp;lang-en=en&amp;pubDate=year</a:t>
            </a:r>
            <a:endParaRPr lang="en-GB" dirty="0" smtClean="0"/>
          </a:p>
          <a:p>
            <a:pPr lvl="1"/>
            <a:endParaRPr lang="en-GB" dirty="0"/>
          </a:p>
        </p:txBody>
      </p:sp>
    </p:spTree>
    <p:extLst>
      <p:ext uri="{BB962C8B-B14F-4D97-AF65-F5344CB8AC3E}">
        <p14:creationId xmlns:p14="http://schemas.microsoft.com/office/powerpoint/2010/main" val="2990061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Symbol Paths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9464886" cy="4569460"/>
          </a:xfrm>
        </p:spPr>
        <p:txBody>
          <a:bodyPr>
            <a:normAutofit/>
          </a:bodyPr>
          <a:lstStyle/>
          <a:p>
            <a:r>
              <a:rPr lang="en-GB" dirty="0" smtClean="0"/>
              <a:t>Many </a:t>
            </a:r>
            <a:r>
              <a:rPr lang="en-GB" dirty="0" err="1" smtClean="0"/>
              <a:t>Sysinternals</a:t>
            </a:r>
            <a:r>
              <a:rPr lang="en-GB" dirty="0" smtClean="0"/>
              <a:t> tools can be configured to download and use symbols to assist with troubleshooting/debugging</a:t>
            </a:r>
          </a:p>
          <a:p>
            <a:r>
              <a:rPr lang="en-GB" dirty="0" smtClean="0"/>
              <a:t>You will need an up to date version of Dbghelp.dll – easiest way is to install the Windows debugger (</a:t>
            </a:r>
            <a:r>
              <a:rPr lang="en-GB" dirty="0" err="1" smtClean="0"/>
              <a:t>WinDBG</a:t>
            </a:r>
            <a:r>
              <a:rPr lang="en-GB" dirty="0" smtClean="0"/>
              <a:t>) </a:t>
            </a:r>
          </a:p>
          <a:p>
            <a:pPr lvl="1"/>
            <a:r>
              <a:rPr lang="en-GB" sz="1800" dirty="0">
                <a:hlinkClick r:id="rId2"/>
              </a:rPr>
              <a:t>https://</a:t>
            </a:r>
            <a:r>
              <a:rPr lang="en-GB" sz="1800" dirty="0" smtClean="0">
                <a:hlinkClick r:id="rId2"/>
              </a:rPr>
              <a:t>docs.microsoft.com/en-us/windows-hardware/drivers/debugger/debugger-download-tools</a:t>
            </a:r>
            <a:endParaRPr lang="en-GB" sz="1800" dirty="0" smtClean="0"/>
          </a:p>
          <a:p>
            <a:r>
              <a:rPr lang="en-GB" dirty="0" smtClean="0"/>
              <a:t>To download public symbols from Microsoft and store them locally in a temp folder you can use the command syntax –</a:t>
            </a:r>
          </a:p>
          <a:p>
            <a:pPr lvl="1"/>
            <a:r>
              <a:rPr lang="en-GB" sz="1800" dirty="0" err="1"/>
              <a:t>srv</a:t>
            </a:r>
            <a:r>
              <a:rPr lang="en-GB" sz="1800" dirty="0"/>
              <a:t>*c:\</a:t>
            </a:r>
            <a:r>
              <a:rPr lang="en-GB" sz="1800" dirty="0" smtClean="0"/>
              <a:t>symbols*https://msdl.microsoft.com/download/symbols</a:t>
            </a:r>
          </a:p>
          <a:p>
            <a:pPr lvl="1"/>
            <a:endParaRPr lang="en-GB" sz="1800" dirty="0" smtClean="0"/>
          </a:p>
          <a:p>
            <a:r>
              <a:rPr lang="en-GB" dirty="0" smtClean="0"/>
              <a:t>Symbol </a:t>
            </a:r>
            <a:r>
              <a:rPr lang="en-GB" dirty="0"/>
              <a:t>cache can grow large </a:t>
            </a:r>
            <a:r>
              <a:rPr lang="en-GB" dirty="0" smtClean="0">
                <a:hlinkClick r:id="rId3"/>
              </a:rPr>
              <a:t>–</a:t>
            </a:r>
            <a:r>
              <a:rPr lang="en-GB" dirty="0" smtClean="0"/>
              <a:t> </a:t>
            </a:r>
          </a:p>
          <a:p>
            <a:pPr lvl="1"/>
            <a:r>
              <a:rPr lang="en-GB" dirty="0" smtClean="0">
                <a:hlinkClick r:id="rId3"/>
              </a:rPr>
              <a:t>https</a:t>
            </a:r>
            <a:r>
              <a:rPr lang="en-GB" dirty="0">
                <a:hlinkClick r:id="rId3"/>
              </a:rPr>
              <a:t>://www.bytesizedalex.com/compress-symbols-files-to-save-space</a:t>
            </a:r>
            <a:r>
              <a:rPr lang="en-GB" dirty="0" smtClean="0">
                <a:hlinkClick r:id="rId3"/>
              </a:rPr>
              <a:t>/</a:t>
            </a:r>
            <a:endParaRPr lang="en-GB" dirty="0" smtClean="0"/>
          </a:p>
          <a:p>
            <a:endParaRPr lang="en-GB" dirty="0"/>
          </a:p>
        </p:txBody>
      </p:sp>
      <p:pic>
        <p:nvPicPr>
          <p:cNvPr id="7" name="Picture 6"/>
          <p:cNvPicPr>
            <a:picLocks noChangeAspect="1"/>
          </p:cNvPicPr>
          <p:nvPr/>
        </p:nvPicPr>
        <p:blipFill>
          <a:blip r:embed="rId4"/>
          <a:stretch>
            <a:fillRect/>
          </a:stretch>
        </p:blipFill>
        <p:spPr>
          <a:xfrm>
            <a:off x="5760720" y="504959"/>
            <a:ext cx="3513282" cy="991101"/>
          </a:xfrm>
          <a:prstGeom prst="rect">
            <a:avLst/>
          </a:prstGeom>
        </p:spPr>
      </p:pic>
    </p:spTree>
    <p:extLst>
      <p:ext uri="{BB962C8B-B14F-4D97-AF65-F5344CB8AC3E}">
        <p14:creationId xmlns:p14="http://schemas.microsoft.com/office/powerpoint/2010/main" val="2502251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XML Editors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Visual Studio Code</a:t>
            </a:r>
          </a:p>
          <a:p>
            <a:pPr lvl="1"/>
            <a:r>
              <a:rPr lang="en-GB" dirty="0" smtClean="0">
                <a:hlinkClick r:id="rId2"/>
              </a:rPr>
              <a:t>https</a:t>
            </a:r>
            <a:r>
              <a:rPr lang="en-GB" dirty="0">
                <a:hlinkClick r:id="rId2"/>
              </a:rPr>
              <a:t>://code.visualstudio.com</a:t>
            </a:r>
            <a:r>
              <a:rPr lang="en-GB" dirty="0" smtClean="0">
                <a:hlinkClick r:id="rId2"/>
              </a:rPr>
              <a:t>/</a:t>
            </a:r>
            <a:endParaRPr lang="en-GB" dirty="0" smtClean="0"/>
          </a:p>
          <a:p>
            <a:pPr lvl="1"/>
            <a:endParaRPr lang="en-GB" dirty="0"/>
          </a:p>
          <a:p>
            <a:r>
              <a:rPr lang="en-GB" dirty="0" smtClean="0"/>
              <a:t>Notepad ++</a:t>
            </a:r>
          </a:p>
          <a:p>
            <a:pPr lvl="1"/>
            <a:r>
              <a:rPr lang="en-GB" dirty="0">
                <a:hlinkClick r:id="rId3"/>
              </a:rPr>
              <a:t>https://notepad-plus-plus.org</a:t>
            </a:r>
            <a:r>
              <a:rPr lang="en-GB" dirty="0" smtClean="0">
                <a:hlinkClick r:id="rId3"/>
              </a:rPr>
              <a:t>/</a:t>
            </a:r>
            <a:endParaRPr lang="en-GB" dirty="0" smtClean="0"/>
          </a:p>
          <a:p>
            <a:pPr lvl="1"/>
            <a:endParaRPr lang="en-GB" dirty="0"/>
          </a:p>
          <a:p>
            <a:r>
              <a:rPr lang="en-GB" dirty="0" smtClean="0"/>
              <a:t>PowerShell ISE</a:t>
            </a:r>
          </a:p>
          <a:p>
            <a:pPr lvl="1"/>
            <a:r>
              <a:rPr lang="en-GB" dirty="0" smtClean="0"/>
              <a:t>Built-in to Windows</a:t>
            </a:r>
          </a:p>
          <a:p>
            <a:pPr lvl="2"/>
            <a:r>
              <a:rPr lang="en-GB" dirty="0" smtClean="0"/>
              <a:t>Start -&gt; Run -&gt; PowerShell_ISE</a:t>
            </a:r>
            <a:endParaRPr lang="en-GB" dirty="0"/>
          </a:p>
        </p:txBody>
      </p:sp>
    </p:spTree>
    <p:extLst>
      <p:ext uri="{BB962C8B-B14F-4D97-AF65-F5344CB8AC3E}">
        <p14:creationId xmlns:p14="http://schemas.microsoft.com/office/powerpoint/2010/main" val="6600181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Links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63584"/>
            <a:ext cx="8596668" cy="4837216"/>
          </a:xfrm>
        </p:spPr>
        <p:txBody>
          <a:bodyPr>
            <a:normAutofit lnSpcReduction="10000"/>
          </a:bodyPr>
          <a:lstStyle/>
          <a:p>
            <a:r>
              <a:rPr lang="en-GB" dirty="0" err="1" smtClean="0"/>
              <a:t>SwiftOnSecurity</a:t>
            </a:r>
            <a:r>
              <a:rPr lang="en-GB" dirty="0" smtClean="0"/>
              <a:t> </a:t>
            </a:r>
            <a:r>
              <a:rPr lang="en-GB" dirty="0" err="1" smtClean="0"/>
              <a:t>Sysmon</a:t>
            </a:r>
            <a:r>
              <a:rPr lang="en-GB" dirty="0" smtClean="0"/>
              <a:t> XML Template</a:t>
            </a:r>
          </a:p>
          <a:p>
            <a:pPr lvl="1"/>
            <a:r>
              <a:rPr lang="en-GB" dirty="0" smtClean="0">
                <a:hlinkClick r:id="rId2"/>
              </a:rPr>
              <a:t>https</a:t>
            </a:r>
            <a:r>
              <a:rPr lang="en-GB" dirty="0">
                <a:hlinkClick r:id="rId2"/>
              </a:rPr>
              <a:t>://</a:t>
            </a:r>
            <a:r>
              <a:rPr lang="en-GB" dirty="0" smtClean="0">
                <a:hlinkClick r:id="rId2"/>
              </a:rPr>
              <a:t>github.com/SwiftOnSecurity/sysmon-config</a:t>
            </a:r>
            <a:endParaRPr lang="en-GB" dirty="0" smtClean="0"/>
          </a:p>
          <a:p>
            <a:pPr lvl="1"/>
            <a:endParaRPr lang="en-GB" dirty="0" smtClean="0"/>
          </a:p>
          <a:p>
            <a:r>
              <a:rPr lang="en-GB" dirty="0" smtClean="0"/>
              <a:t>Mark </a:t>
            </a:r>
            <a:r>
              <a:rPr lang="en-GB" dirty="0" err="1" smtClean="0"/>
              <a:t>Russinovich</a:t>
            </a:r>
            <a:r>
              <a:rPr lang="en-GB" dirty="0" smtClean="0"/>
              <a:t> </a:t>
            </a:r>
            <a:r>
              <a:rPr lang="en-GB" dirty="0" err="1" smtClean="0"/>
              <a:t>Sysmon</a:t>
            </a:r>
            <a:r>
              <a:rPr lang="en-GB" dirty="0" smtClean="0"/>
              <a:t> Presentation</a:t>
            </a:r>
          </a:p>
          <a:p>
            <a:pPr lvl="1"/>
            <a:r>
              <a:rPr lang="en-GB" dirty="0">
                <a:hlinkClick r:id="rId3"/>
              </a:rPr>
              <a:t>https://</a:t>
            </a:r>
            <a:r>
              <a:rPr lang="en-GB" dirty="0" smtClean="0">
                <a:hlinkClick r:id="rId3"/>
              </a:rPr>
              <a:t>www.rsaconference.com/writable/presentations/file_upload/hta-w05-tracking_hackers_on_your_network_with_sysinternals_sysmon.pdf</a:t>
            </a:r>
            <a:endParaRPr lang="en-GB" dirty="0" smtClean="0"/>
          </a:p>
          <a:p>
            <a:pPr lvl="1"/>
            <a:endParaRPr lang="en-GB" dirty="0" smtClean="0"/>
          </a:p>
          <a:p>
            <a:r>
              <a:rPr lang="en-GB" dirty="0" smtClean="0"/>
              <a:t>Useful blog posts</a:t>
            </a:r>
          </a:p>
          <a:p>
            <a:pPr lvl="1"/>
            <a:r>
              <a:rPr lang="en-GB" dirty="0">
                <a:hlinkClick r:id="rId4"/>
              </a:rPr>
              <a:t>https://blogs.technet.microsoft.com/motiba/2016/10/18/sysinternals-sysmon-unleashed</a:t>
            </a:r>
            <a:r>
              <a:rPr lang="en-GB" dirty="0" smtClean="0">
                <a:hlinkClick r:id="rId4"/>
              </a:rPr>
              <a:t>/</a:t>
            </a:r>
            <a:endParaRPr lang="en-GB" dirty="0" smtClean="0"/>
          </a:p>
          <a:p>
            <a:pPr lvl="1"/>
            <a:r>
              <a:rPr lang="en-GB" dirty="0">
                <a:hlinkClick r:id="rId5"/>
              </a:rPr>
              <a:t>https://blogs.technet.microsoft.com/motiba/2017/12/07/sysinternals-sysmon-suspicious-activity-guide</a:t>
            </a:r>
            <a:r>
              <a:rPr lang="en-GB" dirty="0" smtClean="0">
                <a:hlinkClick r:id="rId5"/>
              </a:rPr>
              <a:t>/</a:t>
            </a:r>
            <a:endParaRPr lang="en-GB" dirty="0" smtClean="0"/>
          </a:p>
          <a:p>
            <a:pPr lvl="1"/>
            <a:r>
              <a:rPr lang="en-GB" dirty="0">
                <a:hlinkClick r:id="rId6"/>
              </a:rPr>
              <a:t>https://</a:t>
            </a:r>
            <a:r>
              <a:rPr lang="en-GB" dirty="0" smtClean="0">
                <a:hlinkClick r:id="rId6"/>
              </a:rPr>
              <a:t>cqureacademy.com/blog/server-monitoring/sysmon</a:t>
            </a:r>
            <a:endParaRPr lang="en-GB" dirty="0" smtClean="0"/>
          </a:p>
          <a:p>
            <a:pPr lvl="1"/>
            <a:r>
              <a:rPr lang="en-GB" dirty="0">
                <a:hlinkClick r:id="rId7"/>
              </a:rPr>
              <a:t>https://</a:t>
            </a:r>
            <a:r>
              <a:rPr lang="en-GB" dirty="0" smtClean="0">
                <a:hlinkClick r:id="rId7"/>
              </a:rPr>
              <a:t>cqureacademy.com/blog/server-monitoring/sysmon-configuration-file</a:t>
            </a:r>
            <a:endParaRPr lang="en-GB" dirty="0" smtClean="0"/>
          </a:p>
          <a:p>
            <a:pPr lvl="1"/>
            <a:endParaRPr lang="en-GB" dirty="0" smtClean="0"/>
          </a:p>
          <a:p>
            <a:pPr lvl="1"/>
            <a:endParaRPr lang="en-GB" dirty="0" smtClean="0"/>
          </a:p>
          <a:p>
            <a:pPr lvl="1"/>
            <a:endParaRPr lang="en-GB" dirty="0" smtClean="0"/>
          </a:p>
          <a:p>
            <a:pPr lvl="1"/>
            <a:endParaRPr lang="en-GB" dirty="0"/>
          </a:p>
        </p:txBody>
      </p:sp>
    </p:spTree>
    <p:extLst>
      <p:ext uri="{BB962C8B-B14F-4D97-AF65-F5344CB8AC3E}">
        <p14:creationId xmlns:p14="http://schemas.microsoft.com/office/powerpoint/2010/main" val="20239690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Windows Event Forwarding Links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86777"/>
            <a:ext cx="8596668" cy="3880773"/>
          </a:xfrm>
        </p:spPr>
        <p:txBody>
          <a:bodyPr/>
          <a:lstStyle/>
          <a:p>
            <a:r>
              <a:rPr lang="en-GB" dirty="0">
                <a:hlinkClick r:id="rId2"/>
              </a:rPr>
              <a:t>https://</a:t>
            </a:r>
            <a:r>
              <a:rPr lang="en-GB" dirty="0" smtClean="0">
                <a:hlinkClick r:id="rId2"/>
              </a:rPr>
              <a:t>docs.microsoft.com/en-gb/windows/security/threat-protection/use-windows-event-forwarding-to-assist-in-intrusion-detection</a:t>
            </a:r>
          </a:p>
          <a:p>
            <a:endParaRPr lang="en-GB" dirty="0">
              <a:hlinkClick r:id="rId2"/>
            </a:endParaRPr>
          </a:p>
          <a:p>
            <a:r>
              <a:rPr lang="en-GB" dirty="0" smtClean="0">
                <a:hlinkClick r:id="rId2"/>
              </a:rPr>
              <a:t>https</a:t>
            </a:r>
            <a:r>
              <a:rPr lang="en-GB" dirty="0">
                <a:hlinkClick r:id="rId2"/>
              </a:rPr>
              <a:t>://</a:t>
            </a:r>
            <a:r>
              <a:rPr lang="en-GB" dirty="0" smtClean="0">
                <a:hlinkClick r:id="rId2"/>
              </a:rPr>
              <a:t>social.technet.microsoft.com/wiki/contents/articles/33895.windows-event-forwarding.aspx</a:t>
            </a:r>
            <a:endParaRPr lang="en-GB" dirty="0" smtClean="0"/>
          </a:p>
          <a:p>
            <a:endParaRPr lang="en-GB" dirty="0" smtClean="0"/>
          </a:p>
          <a:p>
            <a:r>
              <a:rPr lang="en-GB" dirty="0">
                <a:hlinkClick r:id="rId3"/>
              </a:rPr>
              <a:t>https://blogs.technet.microsoft.com/jepayne/2015/11/23/monitoring-what-matters-windows-event-forwarding-for-everyone-even-if-you-already-have-a-siem</a:t>
            </a:r>
            <a:r>
              <a:rPr lang="en-GB" dirty="0" smtClean="0">
                <a:hlinkClick r:id="rId3"/>
              </a:rPr>
              <a:t>/</a:t>
            </a:r>
            <a:endParaRPr lang="en-GB" dirty="0" smtClean="0"/>
          </a:p>
          <a:p>
            <a:endParaRPr lang="en-GB" dirty="0" smtClean="0"/>
          </a:p>
          <a:p>
            <a:r>
              <a:rPr lang="en-GB" dirty="0">
                <a:hlinkClick r:id="rId4"/>
              </a:rPr>
              <a:t>https://</a:t>
            </a:r>
            <a:r>
              <a:rPr lang="en-GB" dirty="0" smtClean="0">
                <a:hlinkClick r:id="rId4"/>
              </a:rPr>
              <a:t>channel9.msdn.com/Events/Ignite/Australia-2015/INF327</a:t>
            </a:r>
            <a:endParaRPr lang="en-GB" dirty="0" smtClean="0"/>
          </a:p>
          <a:p>
            <a:endParaRPr lang="en-GB" dirty="0"/>
          </a:p>
        </p:txBody>
      </p:sp>
    </p:spTree>
    <p:extLst>
      <p:ext uri="{BB962C8B-B14F-4D97-AF65-F5344CB8AC3E}">
        <p14:creationId xmlns:p14="http://schemas.microsoft.com/office/powerpoint/2010/main" val="2407714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WEF Guidance</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15387"/>
            <a:ext cx="8596668" cy="3880773"/>
          </a:xfrm>
        </p:spPr>
        <p:txBody>
          <a:bodyPr/>
          <a:lstStyle/>
          <a:p>
            <a:r>
              <a:rPr lang="en-GB" dirty="0" smtClean="0"/>
              <a:t>Side-tracking from </a:t>
            </a:r>
            <a:r>
              <a:rPr lang="en-GB" dirty="0" err="1" smtClean="0"/>
              <a:t>Sysinternals</a:t>
            </a:r>
            <a:r>
              <a:rPr lang="en-GB" dirty="0" smtClean="0"/>
              <a:t> but handy…</a:t>
            </a:r>
          </a:p>
          <a:p>
            <a:r>
              <a:rPr lang="en-GB" dirty="0" smtClean="0"/>
              <a:t>Remember the 10 x 10 rule –</a:t>
            </a:r>
          </a:p>
          <a:p>
            <a:pPr lvl="1"/>
            <a:r>
              <a:rPr lang="en-GB" dirty="0"/>
              <a:t>No more than 10,000 concurrently active WEF Clients per WEC </a:t>
            </a:r>
            <a:r>
              <a:rPr lang="en-GB" dirty="0" smtClean="0"/>
              <a:t>server and </a:t>
            </a:r>
            <a:r>
              <a:rPr lang="en-GB" dirty="0"/>
              <a:t>no more than 10,000 events/second average event volume</a:t>
            </a:r>
          </a:p>
        </p:txBody>
      </p:sp>
      <p:graphicFrame>
        <p:nvGraphicFramePr>
          <p:cNvPr id="4" name="Table 3"/>
          <p:cNvGraphicFramePr>
            <a:graphicFrameLocks noGrp="1"/>
          </p:cNvGraphicFramePr>
          <p:nvPr>
            <p:extLst>
              <p:ext uri="{D42A27DB-BD31-4B8C-83A1-F6EECF244321}">
                <p14:modId xmlns:p14="http://schemas.microsoft.com/office/powerpoint/2010/main" val="4153027571"/>
              </p:ext>
            </p:extLst>
          </p:nvPr>
        </p:nvGraphicFramePr>
        <p:xfrm>
          <a:off x="677334" y="3460396"/>
          <a:ext cx="8596312" cy="1874344"/>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546697209"/>
                    </a:ext>
                  </a:extLst>
                </a:gridCol>
                <a:gridCol w="4298156">
                  <a:extLst>
                    <a:ext uri="{9D8B030D-6E8A-4147-A177-3AD203B41FA5}">
                      <a16:colId xmlns:a16="http://schemas.microsoft.com/office/drawing/2014/main" val="1765064307"/>
                    </a:ext>
                  </a:extLst>
                </a:gridCol>
              </a:tblGrid>
              <a:tr h="370840">
                <a:tc>
                  <a:txBody>
                    <a:bodyPr/>
                    <a:lstStyle/>
                    <a:p>
                      <a:pPr algn="ctr" fontAlgn="b"/>
                      <a:r>
                        <a:rPr lang="en-GB" sz="1800" b="0" dirty="0">
                          <a:effectLst/>
                          <a:latin typeface="+mn-lt"/>
                        </a:rPr>
                        <a:t>Events/second range</a:t>
                      </a:r>
                    </a:p>
                  </a:txBody>
                  <a:tcPr marL="129511" marR="129511" marT="97133" marB="97133" anchor="b"/>
                </a:tc>
                <a:tc>
                  <a:txBody>
                    <a:bodyPr/>
                    <a:lstStyle/>
                    <a:p>
                      <a:pPr algn="ctr" fontAlgn="b"/>
                      <a:r>
                        <a:rPr lang="en-GB" sz="1800" b="0" dirty="0">
                          <a:effectLst/>
                          <a:latin typeface="+mn-lt"/>
                        </a:rPr>
                        <a:t>Data store</a:t>
                      </a:r>
                    </a:p>
                  </a:txBody>
                  <a:tcPr marL="129511" marR="129511" marT="97133" marB="97133" anchor="b"/>
                </a:tc>
                <a:extLst>
                  <a:ext uri="{0D108BD9-81ED-4DB2-BD59-A6C34878D82A}">
                    <a16:rowId xmlns:a16="http://schemas.microsoft.com/office/drawing/2014/main" val="1630068960"/>
                  </a:ext>
                </a:extLst>
              </a:tr>
              <a:tr h="370840">
                <a:tc>
                  <a:txBody>
                    <a:bodyPr/>
                    <a:lstStyle/>
                    <a:p>
                      <a:pPr fontAlgn="t"/>
                      <a:r>
                        <a:rPr lang="en-GB" sz="1800" dirty="0">
                          <a:effectLst/>
                          <a:latin typeface="+mn-lt"/>
                        </a:rPr>
                        <a:t>0 - 5,000</a:t>
                      </a:r>
                    </a:p>
                  </a:txBody>
                  <a:tcPr marL="129511" marR="129511" marT="97133" marB="97133"/>
                </a:tc>
                <a:tc>
                  <a:txBody>
                    <a:bodyPr/>
                    <a:lstStyle/>
                    <a:p>
                      <a:pPr fontAlgn="t"/>
                      <a:r>
                        <a:rPr lang="en-GB" sz="1800" dirty="0">
                          <a:effectLst/>
                          <a:latin typeface="+mn-lt"/>
                        </a:rPr>
                        <a:t>SQL or </a:t>
                      </a:r>
                      <a:r>
                        <a:rPr lang="en-GB" sz="1800" dirty="0" smtClean="0">
                          <a:effectLst/>
                          <a:latin typeface="+mn-lt"/>
                        </a:rPr>
                        <a:t>Security Event Manager (SEM)</a:t>
                      </a:r>
                      <a:endParaRPr lang="en-GB" sz="1800" dirty="0">
                        <a:effectLst/>
                        <a:latin typeface="+mn-lt"/>
                      </a:endParaRPr>
                    </a:p>
                  </a:txBody>
                  <a:tcPr marL="129511" marR="129511" marT="97133" marB="97133"/>
                </a:tc>
                <a:extLst>
                  <a:ext uri="{0D108BD9-81ED-4DB2-BD59-A6C34878D82A}">
                    <a16:rowId xmlns:a16="http://schemas.microsoft.com/office/drawing/2014/main" val="1691653740"/>
                  </a:ext>
                </a:extLst>
              </a:tr>
              <a:tr h="370840">
                <a:tc>
                  <a:txBody>
                    <a:bodyPr/>
                    <a:lstStyle/>
                    <a:p>
                      <a:pPr fontAlgn="t"/>
                      <a:r>
                        <a:rPr lang="en-GB" sz="1800">
                          <a:effectLst/>
                          <a:latin typeface="+mn-lt"/>
                        </a:rPr>
                        <a:t>5,000 - 50,000</a:t>
                      </a:r>
                    </a:p>
                  </a:txBody>
                  <a:tcPr marL="129511" marR="129511" marT="97133" marB="97133"/>
                </a:tc>
                <a:tc>
                  <a:txBody>
                    <a:bodyPr/>
                    <a:lstStyle/>
                    <a:p>
                      <a:pPr fontAlgn="t"/>
                      <a:r>
                        <a:rPr lang="en-GB" sz="1800" dirty="0" smtClean="0">
                          <a:effectLst/>
                          <a:latin typeface="+mn-lt"/>
                        </a:rPr>
                        <a:t>Security Event Manager (SEM)</a:t>
                      </a:r>
                      <a:endParaRPr lang="en-GB" sz="1800" dirty="0">
                        <a:effectLst/>
                        <a:latin typeface="+mn-lt"/>
                      </a:endParaRPr>
                    </a:p>
                  </a:txBody>
                  <a:tcPr marL="129511" marR="129511" marT="97133" marB="97133"/>
                </a:tc>
                <a:extLst>
                  <a:ext uri="{0D108BD9-81ED-4DB2-BD59-A6C34878D82A}">
                    <a16:rowId xmlns:a16="http://schemas.microsoft.com/office/drawing/2014/main" val="710742022"/>
                  </a:ext>
                </a:extLst>
              </a:tr>
              <a:tr h="370840">
                <a:tc>
                  <a:txBody>
                    <a:bodyPr/>
                    <a:lstStyle/>
                    <a:p>
                      <a:pPr fontAlgn="t"/>
                      <a:r>
                        <a:rPr lang="en-GB" sz="1800" dirty="0">
                          <a:effectLst/>
                          <a:latin typeface="+mn-lt"/>
                        </a:rPr>
                        <a:t>50,000+</a:t>
                      </a:r>
                    </a:p>
                  </a:txBody>
                  <a:tcPr marL="129511" marR="129511" marT="97133" marB="97133"/>
                </a:tc>
                <a:tc>
                  <a:txBody>
                    <a:bodyPr/>
                    <a:lstStyle/>
                    <a:p>
                      <a:pPr fontAlgn="t"/>
                      <a:r>
                        <a:rPr lang="en-GB" sz="1800" dirty="0">
                          <a:effectLst/>
                          <a:latin typeface="+mn-lt"/>
                        </a:rPr>
                        <a:t>Hadoop/HDInsight/Data Lake</a:t>
                      </a:r>
                    </a:p>
                  </a:txBody>
                  <a:tcPr marL="129511" marR="129511" marT="97133" marB="97133"/>
                </a:tc>
                <a:extLst>
                  <a:ext uri="{0D108BD9-81ED-4DB2-BD59-A6C34878D82A}">
                    <a16:rowId xmlns:a16="http://schemas.microsoft.com/office/drawing/2014/main" val="3944840177"/>
                  </a:ext>
                </a:extLst>
              </a:tr>
            </a:tbl>
          </a:graphicData>
        </a:graphic>
      </p:graphicFrame>
    </p:spTree>
    <p:extLst>
      <p:ext uri="{BB962C8B-B14F-4D97-AF65-F5344CB8AC3E}">
        <p14:creationId xmlns:p14="http://schemas.microsoft.com/office/powerpoint/2010/main" val="1500697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Agenda</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32776"/>
            <a:ext cx="8596668" cy="4805815"/>
          </a:xfrm>
        </p:spPr>
        <p:txBody>
          <a:bodyPr>
            <a:normAutofit lnSpcReduction="10000"/>
          </a:bodyPr>
          <a:lstStyle/>
          <a:p>
            <a:r>
              <a:rPr lang="en-GB" sz="1700" dirty="0" smtClean="0"/>
              <a:t>Discuss a small selection of the </a:t>
            </a:r>
            <a:r>
              <a:rPr lang="en-GB" sz="1700" dirty="0" err="1" smtClean="0"/>
              <a:t>Sysinternals</a:t>
            </a:r>
            <a:r>
              <a:rPr lang="en-GB" sz="1700" dirty="0" smtClean="0"/>
              <a:t> suite</a:t>
            </a:r>
          </a:p>
          <a:p>
            <a:pPr lvl="1"/>
            <a:r>
              <a:rPr lang="en-GB" dirty="0" err="1" smtClean="0"/>
              <a:t>BGInfo</a:t>
            </a:r>
            <a:endParaRPr lang="en-GB" dirty="0" smtClean="0"/>
          </a:p>
          <a:p>
            <a:pPr lvl="1"/>
            <a:r>
              <a:rPr lang="en-GB" dirty="0" err="1" smtClean="0"/>
              <a:t>VMmap</a:t>
            </a:r>
            <a:endParaRPr lang="en-GB" dirty="0"/>
          </a:p>
          <a:p>
            <a:pPr lvl="1"/>
            <a:r>
              <a:rPr lang="en-GB" dirty="0"/>
              <a:t>Du</a:t>
            </a:r>
          </a:p>
          <a:p>
            <a:pPr lvl="1"/>
            <a:r>
              <a:rPr lang="en-GB" dirty="0" err="1"/>
              <a:t>Procmon</a:t>
            </a:r>
            <a:endParaRPr lang="en-GB" dirty="0"/>
          </a:p>
          <a:p>
            <a:pPr lvl="1"/>
            <a:r>
              <a:rPr lang="en-GB" dirty="0" err="1" smtClean="0"/>
              <a:t>Procexp</a:t>
            </a:r>
            <a:endParaRPr lang="en-GB" dirty="0"/>
          </a:p>
          <a:p>
            <a:pPr lvl="1"/>
            <a:r>
              <a:rPr lang="en-GB" dirty="0" err="1" smtClean="0"/>
              <a:t>Sysmon</a:t>
            </a:r>
            <a:endParaRPr lang="en-GB" dirty="0" smtClean="0"/>
          </a:p>
          <a:p>
            <a:pPr lvl="1"/>
            <a:endParaRPr lang="en-GB" dirty="0" smtClean="0"/>
          </a:p>
          <a:p>
            <a:r>
              <a:rPr lang="en-GB" dirty="0" smtClean="0"/>
              <a:t>Hopefully time for a demo of </a:t>
            </a:r>
            <a:r>
              <a:rPr lang="en-GB" dirty="0" err="1" smtClean="0"/>
              <a:t>Procmon</a:t>
            </a:r>
            <a:r>
              <a:rPr lang="en-GB" dirty="0" smtClean="0"/>
              <a:t>, </a:t>
            </a:r>
            <a:r>
              <a:rPr lang="en-GB" dirty="0" err="1" smtClean="0"/>
              <a:t>Procexp</a:t>
            </a:r>
            <a:r>
              <a:rPr lang="en-GB" dirty="0" smtClean="0"/>
              <a:t> and </a:t>
            </a:r>
            <a:r>
              <a:rPr lang="en-GB" dirty="0" err="1" smtClean="0"/>
              <a:t>Sysmon</a:t>
            </a:r>
            <a:endParaRPr lang="en-GB" dirty="0" smtClean="0"/>
          </a:p>
          <a:p>
            <a:endParaRPr lang="en-GB" dirty="0" smtClean="0"/>
          </a:p>
          <a:p>
            <a:r>
              <a:rPr lang="en-GB" dirty="0" smtClean="0"/>
              <a:t>Time for questions at the end but please feel free to wave your arms around enthusiastically if you have any during the talk</a:t>
            </a:r>
          </a:p>
          <a:p>
            <a:pPr lvl="1"/>
            <a:r>
              <a:rPr lang="en-GB" sz="1800" dirty="0" smtClean="0"/>
              <a:t>Where arm waving fails please try cartwheels around the room</a:t>
            </a:r>
            <a:endParaRPr lang="en-GB" sz="1800" dirty="0"/>
          </a:p>
        </p:txBody>
      </p:sp>
    </p:spTree>
    <p:extLst>
      <p:ext uri="{BB962C8B-B14F-4D97-AF65-F5344CB8AC3E}">
        <p14:creationId xmlns:p14="http://schemas.microsoft.com/office/powerpoint/2010/main" val="553917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BGInfo</a:t>
            </a:r>
            <a:r>
              <a:rPr lang="en-GB" dirty="0" smtClean="0">
                <a:solidFill>
                  <a:schemeClr val="tx1">
                    <a:lumMod val="65000"/>
                    <a:lumOff val="35000"/>
                  </a:schemeClr>
                </a:solidFill>
              </a:rPr>
              <a:t> – Background Info</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160589"/>
            <a:ext cx="4336626" cy="3683951"/>
          </a:xfrm>
        </p:spPr>
        <p:txBody>
          <a:bodyPr>
            <a:normAutofit fontScale="85000" lnSpcReduction="10000"/>
          </a:bodyPr>
          <a:lstStyle/>
          <a:p>
            <a:r>
              <a:rPr lang="en-GB" dirty="0" smtClean="0"/>
              <a:t>Probably one of the best known </a:t>
            </a:r>
            <a:r>
              <a:rPr lang="en-GB" dirty="0" err="1" smtClean="0"/>
              <a:t>Sysinternals</a:t>
            </a:r>
            <a:r>
              <a:rPr lang="en-GB" dirty="0" smtClean="0"/>
              <a:t> tools</a:t>
            </a:r>
          </a:p>
          <a:p>
            <a:endParaRPr lang="en-GB" dirty="0" smtClean="0"/>
          </a:p>
          <a:p>
            <a:r>
              <a:rPr lang="en-GB" dirty="0" smtClean="0"/>
              <a:t>Modifies desktop background with useful information</a:t>
            </a:r>
          </a:p>
          <a:p>
            <a:endParaRPr lang="en-GB" dirty="0" smtClean="0"/>
          </a:p>
          <a:p>
            <a:r>
              <a:rPr lang="en-GB" dirty="0" smtClean="0"/>
              <a:t>Pre-defined fields provide a broad range of information</a:t>
            </a:r>
          </a:p>
          <a:p>
            <a:endParaRPr lang="en-GB" dirty="0"/>
          </a:p>
          <a:p>
            <a:r>
              <a:rPr lang="en-GB" dirty="0" smtClean="0"/>
              <a:t>Works on – </a:t>
            </a:r>
          </a:p>
          <a:p>
            <a:pPr lvl="1"/>
            <a:r>
              <a:rPr lang="en-GB" dirty="0" smtClean="0"/>
              <a:t>Client</a:t>
            </a:r>
            <a:r>
              <a:rPr lang="en-GB" dirty="0"/>
              <a:t>: Windows Vista and </a:t>
            </a:r>
            <a:r>
              <a:rPr lang="en-GB" dirty="0" smtClean="0"/>
              <a:t>higher</a:t>
            </a:r>
            <a:endParaRPr lang="en-GB" dirty="0"/>
          </a:p>
          <a:p>
            <a:pPr lvl="1"/>
            <a:r>
              <a:rPr lang="en-GB" dirty="0"/>
              <a:t>Server: Windows Server 2008 and </a:t>
            </a:r>
            <a:r>
              <a:rPr lang="en-GB" dirty="0" smtClean="0"/>
              <a:t>higher</a:t>
            </a:r>
          </a:p>
          <a:p>
            <a:endParaRPr lang="en-GB" dirty="0"/>
          </a:p>
        </p:txBody>
      </p:sp>
      <p:pic>
        <p:nvPicPr>
          <p:cNvPr id="5" name="Picture 4"/>
          <p:cNvPicPr>
            <a:picLocks noChangeAspect="1"/>
          </p:cNvPicPr>
          <p:nvPr/>
        </p:nvPicPr>
        <p:blipFill>
          <a:blip r:embed="rId2"/>
          <a:stretch>
            <a:fillRect/>
          </a:stretch>
        </p:blipFill>
        <p:spPr>
          <a:xfrm>
            <a:off x="5013960" y="1754664"/>
            <a:ext cx="5324475" cy="4495800"/>
          </a:xfrm>
          <a:prstGeom prst="rect">
            <a:avLst/>
          </a:prstGeom>
        </p:spPr>
      </p:pic>
    </p:spTree>
    <p:extLst>
      <p:ext uri="{BB962C8B-B14F-4D97-AF65-F5344CB8AC3E}">
        <p14:creationId xmlns:p14="http://schemas.microsoft.com/office/powerpoint/2010/main" val="349450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tx1">
                    <a:lumMod val="65000"/>
                    <a:lumOff val="35000"/>
                  </a:schemeClr>
                </a:solidFill>
              </a:rPr>
              <a:t>BGInfo</a:t>
            </a:r>
            <a:r>
              <a:rPr lang="en-GB" dirty="0">
                <a:solidFill>
                  <a:schemeClr val="tx1">
                    <a:lumMod val="65000"/>
                    <a:lumOff val="35000"/>
                  </a:schemeClr>
                </a:solidFill>
              </a:rPr>
              <a:t> </a:t>
            </a:r>
            <a:r>
              <a:rPr lang="en-GB" dirty="0" smtClean="0">
                <a:solidFill>
                  <a:schemeClr val="tx1">
                    <a:lumMod val="65000"/>
                    <a:lumOff val="35000"/>
                  </a:schemeClr>
                </a:solidFill>
              </a:rPr>
              <a:t>- Custom </a:t>
            </a:r>
            <a:r>
              <a:rPr lang="en-GB" dirty="0">
                <a:solidFill>
                  <a:schemeClr val="tx1">
                    <a:lumMod val="65000"/>
                    <a:lumOff val="35000"/>
                  </a:schemeClr>
                </a:solidFill>
              </a:rPr>
              <a:t>Fields</a:t>
            </a:r>
            <a:endParaRPr lang="en-GB" dirty="0"/>
          </a:p>
        </p:txBody>
      </p:sp>
      <p:sp>
        <p:nvSpPr>
          <p:cNvPr id="3" name="Content Placeholder 2"/>
          <p:cNvSpPr>
            <a:spLocks noGrp="1"/>
          </p:cNvSpPr>
          <p:nvPr>
            <p:ph idx="1"/>
          </p:nvPr>
        </p:nvSpPr>
        <p:spPr>
          <a:xfrm>
            <a:off x="677334" y="1643428"/>
            <a:ext cx="8596668" cy="3880773"/>
          </a:xfrm>
        </p:spPr>
        <p:txBody>
          <a:bodyPr/>
          <a:lstStyle/>
          <a:p>
            <a:r>
              <a:rPr lang="en-GB" dirty="0" smtClean="0"/>
              <a:t>Why </a:t>
            </a:r>
            <a:r>
              <a:rPr lang="en-GB" dirty="0"/>
              <a:t>stop at the defaults when you can have more!</a:t>
            </a:r>
          </a:p>
          <a:p>
            <a:endParaRPr lang="en-GB" dirty="0"/>
          </a:p>
        </p:txBody>
      </p:sp>
      <p:pic>
        <p:nvPicPr>
          <p:cNvPr id="4" name="Picture 3"/>
          <p:cNvPicPr>
            <a:picLocks noChangeAspect="1"/>
          </p:cNvPicPr>
          <p:nvPr/>
        </p:nvPicPr>
        <p:blipFill>
          <a:blip r:embed="rId2"/>
          <a:stretch>
            <a:fillRect/>
          </a:stretch>
        </p:blipFill>
        <p:spPr>
          <a:xfrm>
            <a:off x="808481" y="2346175"/>
            <a:ext cx="4381500" cy="2762250"/>
          </a:xfrm>
          <a:prstGeom prst="rect">
            <a:avLst/>
          </a:prstGeom>
        </p:spPr>
      </p:pic>
      <p:pic>
        <p:nvPicPr>
          <p:cNvPr id="5" name="Picture 4"/>
          <p:cNvPicPr>
            <a:picLocks noChangeAspect="1"/>
          </p:cNvPicPr>
          <p:nvPr/>
        </p:nvPicPr>
        <p:blipFill>
          <a:blip r:embed="rId3"/>
          <a:stretch>
            <a:fillRect/>
          </a:stretch>
        </p:blipFill>
        <p:spPr>
          <a:xfrm>
            <a:off x="5321128" y="2346175"/>
            <a:ext cx="5530224" cy="3624629"/>
          </a:xfrm>
          <a:prstGeom prst="rect">
            <a:avLst/>
          </a:prstGeom>
        </p:spPr>
      </p:pic>
    </p:spTree>
    <p:extLst>
      <p:ext uri="{BB962C8B-B14F-4D97-AF65-F5344CB8AC3E}">
        <p14:creationId xmlns:p14="http://schemas.microsoft.com/office/powerpoint/2010/main" val="1022852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3078</Words>
  <Application>Microsoft Office PowerPoint</Application>
  <PresentationFormat>Widescreen</PresentationFormat>
  <Paragraphs>622</Paragraphs>
  <Slides>66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メイリオ</vt:lpstr>
      <vt:lpstr>Arial</vt:lpstr>
      <vt:lpstr>Calibri</vt:lpstr>
      <vt:lpstr>Trebuchet MS</vt:lpstr>
      <vt:lpstr>Wingdings 3</vt:lpstr>
      <vt:lpstr>Facet</vt:lpstr>
      <vt:lpstr>Windows Sysinternals  Know Your Tools</vt:lpstr>
      <vt:lpstr>PS C:\&gt; $env:USERNAME Alex Bytes</vt:lpstr>
      <vt:lpstr>Audience Question</vt:lpstr>
      <vt:lpstr>What is the Sysinternals suite?</vt:lpstr>
      <vt:lpstr>Wow, Such Tool</vt:lpstr>
      <vt:lpstr>PowerPoint Presentation</vt:lpstr>
      <vt:lpstr>Agenda</vt:lpstr>
      <vt:lpstr>BGInfo – Background Info</vt:lpstr>
      <vt:lpstr>BGInfo - Custom Fields</vt:lpstr>
      <vt:lpstr>Custom Fields - WMI</vt:lpstr>
      <vt:lpstr>Custom Fields – Environment Variables</vt:lpstr>
      <vt:lpstr>Custom Fields – File Version</vt:lpstr>
      <vt:lpstr>Custom Fields – File Content</vt:lpstr>
      <vt:lpstr>BGInfo – Asset Management</vt:lpstr>
      <vt:lpstr>BGInfo Command Line Syntax</vt:lpstr>
      <vt:lpstr>VMMap</vt:lpstr>
      <vt:lpstr>VMMap - Scenario</vt:lpstr>
      <vt:lpstr>Report Server Setup</vt:lpstr>
      <vt:lpstr>PowerPoint Presentation</vt:lpstr>
      <vt:lpstr>PowerPoint Presentation</vt:lpstr>
      <vt:lpstr>2GB Application Memory Limit</vt:lpstr>
      <vt:lpstr>VMmap GUI Options</vt:lpstr>
      <vt:lpstr>VMMap Command Line Syntax</vt:lpstr>
      <vt:lpstr>Du – Disk Usage</vt:lpstr>
      <vt:lpstr>Du Example Report Output</vt:lpstr>
      <vt:lpstr>Du Example Report Output</vt:lpstr>
      <vt:lpstr>Du Command Line Syntax</vt:lpstr>
      <vt:lpstr>ProcMon – Process Monitor</vt:lpstr>
      <vt:lpstr>ProcMon – Most Awesome Interface Ever!</vt:lpstr>
      <vt:lpstr>ProcMon Process Tree</vt:lpstr>
      <vt:lpstr>ProcMon – Network Summary</vt:lpstr>
      <vt:lpstr>ProcMon - Process Activity Summary</vt:lpstr>
      <vt:lpstr>ProcMon Capabilities (read later)</vt:lpstr>
      <vt:lpstr>Procmon Command Line Syntax</vt:lpstr>
      <vt:lpstr>ProcExp - Process Explorer</vt:lpstr>
      <vt:lpstr>OK so it’s basically a fancy Task Manager – tell me something cool I can do with it! </vt:lpstr>
      <vt:lpstr>Using Signatures To Verify Processes</vt:lpstr>
      <vt:lpstr>Has to be legit right? </vt:lpstr>
      <vt:lpstr>ProcExp Agrees (Obviously, same field!)</vt:lpstr>
      <vt:lpstr>Verified Signers</vt:lpstr>
      <vt:lpstr>ProcExp Checks Signature</vt:lpstr>
      <vt:lpstr>Of course I want my program to look like it is signed by Microsoft…  ¯\_(ツ)_/¯  </vt:lpstr>
      <vt:lpstr>PowerPoint Presentation</vt:lpstr>
      <vt:lpstr>Understand Certificate Chains</vt:lpstr>
      <vt:lpstr>ProcExp Command Line Syntax</vt:lpstr>
      <vt:lpstr>Sysmon - System Monitor</vt:lpstr>
      <vt:lpstr>Sysmon – Features (turns out it has a few)</vt:lpstr>
      <vt:lpstr>Sysmon Install</vt:lpstr>
      <vt:lpstr>Sysmon Install Information</vt:lpstr>
      <vt:lpstr>Sysmon Templates</vt:lpstr>
      <vt:lpstr>Sysmon – SwiftOnSecurity Template</vt:lpstr>
      <vt:lpstr>Sysmon Log Aggregation</vt:lpstr>
      <vt:lpstr>Sysmon Log Examples</vt:lpstr>
      <vt:lpstr>Demo Time! ProcMon ProcExp Sysmon</vt:lpstr>
      <vt:lpstr>Further Reading</vt:lpstr>
      <vt:lpstr>Remember…</vt:lpstr>
      <vt:lpstr>Questions</vt:lpstr>
      <vt:lpstr>Feedback</vt:lpstr>
      <vt:lpstr>Appendices</vt:lpstr>
      <vt:lpstr>Sysinternals Links</vt:lpstr>
      <vt:lpstr>Sysinternals In Action</vt:lpstr>
      <vt:lpstr>Symbol Paths</vt:lpstr>
      <vt:lpstr>Sysmon XML Editors</vt:lpstr>
      <vt:lpstr>Sysmon Links</vt:lpstr>
      <vt:lpstr>Windows Event Forwarding Links</vt:lpstr>
      <vt:lpstr>WEF Guidance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2018-03-18T21:12:04Z</dcterms:created>
  <dcterms:modified xsi:type="dcterms:W3CDTF">2018-03-18T23:03:54Z</dcterms:modified>
  <cp:contentStatus/>
</cp:coreProperties>
</file>